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7" r:id="rId1"/>
  </p:sldMasterIdLst>
  <p:sldIdLst>
    <p:sldId id="257" r:id="rId2"/>
    <p:sldId id="270" r:id="rId3"/>
    <p:sldId id="269" r:id="rId4"/>
    <p:sldId id="258" r:id="rId5"/>
    <p:sldId id="263" r:id="rId6"/>
    <p:sldId id="259" r:id="rId7"/>
    <p:sldId id="260" r:id="rId8"/>
    <p:sldId id="261" r:id="rId9"/>
    <p:sldId id="268" r:id="rId10"/>
    <p:sldId id="265" r:id="rId11"/>
    <p:sldId id="267" r:id="rId12"/>
    <p:sldId id="262" r:id="rId13"/>
    <p:sldId id="266" r:id="rId14"/>
    <p:sldId id="271" r:id="rId15"/>
    <p:sldId id="272"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92BE1"/>
    <a:srgbClr val="DDF52B"/>
    <a:srgbClr val="9654B4"/>
    <a:srgbClr val="6F60FC"/>
    <a:srgbClr val="C7F379"/>
    <a:srgbClr val="02C2B4"/>
    <a:srgbClr val="E13790"/>
    <a:srgbClr val="F83A06"/>
    <a:srgbClr val="FDFEE2"/>
    <a:srgbClr val="B2EAC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682" autoAdjust="0"/>
    <p:restoredTop sz="94660"/>
  </p:normalViewPr>
  <p:slideViewPr>
    <p:cSldViewPr snapToGrid="0">
      <p:cViewPr varScale="1">
        <p:scale>
          <a:sx n="68" d="100"/>
          <a:sy n="68" d="100"/>
        </p:scale>
        <p:origin x="360" y="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1.xml.rels><?xml version="1.0" encoding="UTF-8" standalone="yes"?>
<Relationships xmlns="http://schemas.openxmlformats.org/package/2006/relationships"><Relationship Id="rId3" Type="http://schemas.openxmlformats.org/officeDocument/2006/relationships/hyperlink" Target="https://iteachkinderkids.blogspot.com/2010/03/where-in-world.html" TargetMode="External"/><Relationship Id="rId2" Type="http://schemas.openxmlformats.org/officeDocument/2006/relationships/image" Target="../media/image5.jpeg"/><Relationship Id="rId1" Type="http://schemas.openxmlformats.org/officeDocument/2006/relationships/image" Target="../media/image4.png"/><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jpeg"/></Relationships>
</file>

<file path=ppt/diagrams/_rels/drawing1.xml.rels><?xml version="1.0" encoding="UTF-8" standalone="yes"?>
<Relationships xmlns="http://schemas.openxmlformats.org/package/2006/relationships"><Relationship Id="rId3" Type="http://schemas.openxmlformats.org/officeDocument/2006/relationships/hyperlink" Target="https://iteachkinderkids.blogspot.com/2010/03/where-in-world.html" TargetMode="External"/><Relationship Id="rId2" Type="http://schemas.openxmlformats.org/officeDocument/2006/relationships/image" Target="../media/image5.jpeg"/><Relationship Id="rId1" Type="http://schemas.openxmlformats.org/officeDocument/2006/relationships/image" Target="../media/image4.png"/><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jpeg"/></Relationships>
</file>

<file path=ppt/diagrams/colors1.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3B874B6-7A8F-4C02-BAE1-5A510288BE1A}" type="doc">
      <dgm:prSet loTypeId="urn:microsoft.com/office/officeart/2005/8/layout/hList7" loCatId="relationship" qsTypeId="urn:microsoft.com/office/officeart/2005/8/quickstyle/simple1" qsCatId="simple" csTypeId="urn:microsoft.com/office/officeart/2005/8/colors/accent6_4" csCatId="accent6" phldr="1"/>
      <dgm:spPr/>
    </dgm:pt>
    <dgm:pt modelId="{F4429782-50FA-4BB4-9BE3-5DCBF18FF34F}">
      <dgm:prSet phldrT="[Text]" custT="1"/>
      <dgm:spPr>
        <a:solidFill>
          <a:schemeClr val="accent1"/>
        </a:solidFill>
      </dgm:spPr>
      <dgm:t>
        <a:bodyPr/>
        <a:lstStyle/>
        <a:p>
          <a:r>
            <a:rPr lang="en-GB" sz="1600" dirty="0">
              <a:solidFill>
                <a:schemeClr val="tx1"/>
              </a:solidFill>
              <a:latin typeface="Comic Sans MS" panose="030F0702030302020204" pitchFamily="66" charset="0"/>
            </a:rPr>
            <a:t>be ambitious, capable learners</a:t>
          </a:r>
        </a:p>
      </dgm:t>
    </dgm:pt>
    <dgm:pt modelId="{FF0DDD63-501D-480F-B128-8CBB0AFD2B0C}" type="parTrans" cxnId="{3BE65663-F15F-48CB-8D1C-AAA27D57CD85}">
      <dgm:prSet/>
      <dgm:spPr/>
      <dgm:t>
        <a:bodyPr/>
        <a:lstStyle/>
        <a:p>
          <a:endParaRPr lang="en-GB"/>
        </a:p>
      </dgm:t>
    </dgm:pt>
    <dgm:pt modelId="{474E3753-C9BE-438A-AC2E-DAF1917D5DD8}" type="sibTrans" cxnId="{3BE65663-F15F-48CB-8D1C-AAA27D57CD85}">
      <dgm:prSet/>
      <dgm:spPr/>
      <dgm:t>
        <a:bodyPr/>
        <a:lstStyle/>
        <a:p>
          <a:endParaRPr lang="en-GB"/>
        </a:p>
      </dgm:t>
    </dgm:pt>
    <dgm:pt modelId="{F9226237-F805-4709-851F-CD095EA5D478}">
      <dgm:prSet phldrT="[Text]" custT="1"/>
      <dgm:spPr>
        <a:solidFill>
          <a:schemeClr val="accent1">
            <a:lumMod val="60000"/>
            <a:lumOff val="40000"/>
          </a:schemeClr>
        </a:solidFill>
      </dgm:spPr>
      <dgm:t>
        <a:bodyPr/>
        <a:lstStyle/>
        <a:p>
          <a:r>
            <a:rPr lang="en-GB" sz="1600" dirty="0">
              <a:solidFill>
                <a:schemeClr val="tx1"/>
              </a:solidFill>
              <a:latin typeface="Comic Sans MS" panose="030F0702030302020204" pitchFamily="66" charset="0"/>
            </a:rPr>
            <a:t>be ethical, informed citizens</a:t>
          </a:r>
        </a:p>
      </dgm:t>
    </dgm:pt>
    <dgm:pt modelId="{0FC3AF14-5D8A-43A7-A9DD-F70C08B7A735}" type="parTrans" cxnId="{4E5F9E37-C3D8-4164-AA67-6BFA38A0317B}">
      <dgm:prSet/>
      <dgm:spPr/>
      <dgm:t>
        <a:bodyPr/>
        <a:lstStyle/>
        <a:p>
          <a:endParaRPr lang="en-GB"/>
        </a:p>
      </dgm:t>
    </dgm:pt>
    <dgm:pt modelId="{31874DEE-35BC-4CB0-9C70-D5A42B6BB214}" type="sibTrans" cxnId="{4E5F9E37-C3D8-4164-AA67-6BFA38A0317B}">
      <dgm:prSet/>
      <dgm:spPr/>
      <dgm:t>
        <a:bodyPr/>
        <a:lstStyle/>
        <a:p>
          <a:endParaRPr lang="en-GB"/>
        </a:p>
      </dgm:t>
    </dgm:pt>
    <dgm:pt modelId="{FC661FE2-5EDF-4849-A998-B9A3B683E7DD}">
      <dgm:prSet phldrT="[Text]" custT="1"/>
      <dgm:spPr>
        <a:solidFill>
          <a:schemeClr val="accent1">
            <a:lumMod val="40000"/>
            <a:lumOff val="60000"/>
          </a:schemeClr>
        </a:solidFill>
      </dgm:spPr>
      <dgm:t>
        <a:bodyPr/>
        <a:lstStyle/>
        <a:p>
          <a:r>
            <a:rPr lang="en-GB" sz="1600" dirty="0">
              <a:solidFill>
                <a:schemeClr val="tx1"/>
              </a:solidFill>
              <a:latin typeface="Comic Sans MS" panose="030F0702030302020204" pitchFamily="66" charset="0"/>
            </a:rPr>
            <a:t>Aim High, Achieve More, Be Happy</a:t>
          </a:r>
        </a:p>
      </dgm:t>
    </dgm:pt>
    <dgm:pt modelId="{CAF030F8-5CBF-4D8F-8655-9D2DEFCF5450}" type="parTrans" cxnId="{69A44EE7-7534-4C85-B038-31ED0BDD58C5}">
      <dgm:prSet/>
      <dgm:spPr/>
      <dgm:t>
        <a:bodyPr/>
        <a:lstStyle/>
        <a:p>
          <a:endParaRPr lang="en-GB"/>
        </a:p>
      </dgm:t>
    </dgm:pt>
    <dgm:pt modelId="{97DB8131-9978-4629-868B-A7BED9923FAA}" type="sibTrans" cxnId="{69A44EE7-7534-4C85-B038-31ED0BDD58C5}">
      <dgm:prSet/>
      <dgm:spPr/>
      <dgm:t>
        <a:bodyPr/>
        <a:lstStyle/>
        <a:p>
          <a:endParaRPr lang="en-GB"/>
        </a:p>
      </dgm:t>
    </dgm:pt>
    <dgm:pt modelId="{A930C9C9-9262-4A8A-B21F-FB43D6A09B04}">
      <dgm:prSet custT="1"/>
      <dgm:spPr>
        <a:solidFill>
          <a:schemeClr val="accent1">
            <a:lumMod val="60000"/>
            <a:lumOff val="40000"/>
          </a:schemeClr>
        </a:solidFill>
      </dgm:spPr>
      <dgm:t>
        <a:bodyPr/>
        <a:lstStyle/>
        <a:p>
          <a:r>
            <a:rPr lang="en-GB" sz="1600" dirty="0">
              <a:solidFill>
                <a:schemeClr val="tx1"/>
              </a:solidFill>
              <a:latin typeface="Comic Sans MS" panose="030F0702030302020204" pitchFamily="66" charset="0"/>
            </a:rPr>
            <a:t>be enterprising, creative contributors</a:t>
          </a:r>
        </a:p>
      </dgm:t>
    </dgm:pt>
    <dgm:pt modelId="{2A4A2424-5E7A-4A04-90E0-7C3B27D3B736}" type="parTrans" cxnId="{6995D0BE-CC02-4ABE-81F7-F675A90BADCA}">
      <dgm:prSet/>
      <dgm:spPr/>
      <dgm:t>
        <a:bodyPr/>
        <a:lstStyle/>
        <a:p>
          <a:endParaRPr lang="en-GB"/>
        </a:p>
      </dgm:t>
    </dgm:pt>
    <dgm:pt modelId="{C929806E-BBA5-41A6-8467-ABFB15805132}" type="sibTrans" cxnId="{6995D0BE-CC02-4ABE-81F7-F675A90BADCA}">
      <dgm:prSet/>
      <dgm:spPr/>
      <dgm:t>
        <a:bodyPr/>
        <a:lstStyle/>
        <a:p>
          <a:endParaRPr lang="en-GB"/>
        </a:p>
      </dgm:t>
    </dgm:pt>
    <dgm:pt modelId="{326B5AB5-704A-421C-AA97-242E0C994D0F}">
      <dgm:prSet custT="1"/>
      <dgm:spPr>
        <a:solidFill>
          <a:schemeClr val="accent1"/>
        </a:solidFill>
      </dgm:spPr>
      <dgm:t>
        <a:bodyPr/>
        <a:lstStyle/>
        <a:p>
          <a:r>
            <a:rPr lang="en-GB" sz="1600" dirty="0">
              <a:solidFill>
                <a:schemeClr val="tx1"/>
              </a:solidFill>
              <a:latin typeface="Comic Sans MS" panose="030F0702030302020204" pitchFamily="66" charset="0"/>
            </a:rPr>
            <a:t>be healthy, confident individuals</a:t>
          </a:r>
        </a:p>
      </dgm:t>
    </dgm:pt>
    <dgm:pt modelId="{46D18709-40EA-43FF-B28E-97602611872A}" type="parTrans" cxnId="{0D90E287-8CEE-418F-BE38-6614B1441001}">
      <dgm:prSet/>
      <dgm:spPr/>
      <dgm:t>
        <a:bodyPr/>
        <a:lstStyle/>
        <a:p>
          <a:endParaRPr lang="en-GB"/>
        </a:p>
      </dgm:t>
    </dgm:pt>
    <dgm:pt modelId="{34DF3A63-223B-4E5C-8215-19A2A12A2E9D}" type="sibTrans" cxnId="{0D90E287-8CEE-418F-BE38-6614B1441001}">
      <dgm:prSet/>
      <dgm:spPr/>
      <dgm:t>
        <a:bodyPr/>
        <a:lstStyle/>
        <a:p>
          <a:endParaRPr lang="en-GB"/>
        </a:p>
      </dgm:t>
    </dgm:pt>
    <dgm:pt modelId="{786BD204-C19B-4107-9C92-202166D7CFBD}" type="pres">
      <dgm:prSet presAssocID="{33B874B6-7A8F-4C02-BAE1-5A510288BE1A}" presName="Name0" presStyleCnt="0">
        <dgm:presLayoutVars>
          <dgm:dir/>
          <dgm:resizeHandles val="exact"/>
        </dgm:presLayoutVars>
      </dgm:prSet>
      <dgm:spPr/>
    </dgm:pt>
    <dgm:pt modelId="{54EAAD02-D9E1-4DBF-935D-44A17EF7A3F7}" type="pres">
      <dgm:prSet presAssocID="{33B874B6-7A8F-4C02-BAE1-5A510288BE1A}" presName="fgShape" presStyleLbl="fgShp" presStyleIdx="0" presStyleCnt="1"/>
      <dgm:spPr>
        <a:solidFill>
          <a:schemeClr val="bg1"/>
        </a:solidFill>
        <a:ln>
          <a:solidFill>
            <a:srgbClr val="0070C0"/>
          </a:solidFill>
        </a:ln>
      </dgm:spPr>
    </dgm:pt>
    <dgm:pt modelId="{654C2CE8-3F23-4E97-BA03-97904B033F51}" type="pres">
      <dgm:prSet presAssocID="{33B874B6-7A8F-4C02-BAE1-5A510288BE1A}" presName="linComp" presStyleCnt="0"/>
      <dgm:spPr/>
    </dgm:pt>
    <dgm:pt modelId="{9BAB4AAD-A8B3-4A80-BA0C-13C8ADD795E7}" type="pres">
      <dgm:prSet presAssocID="{F4429782-50FA-4BB4-9BE3-5DCBF18FF34F}" presName="compNode" presStyleCnt="0"/>
      <dgm:spPr/>
    </dgm:pt>
    <dgm:pt modelId="{0753893E-3B6E-4757-A191-C8CE30656F4A}" type="pres">
      <dgm:prSet presAssocID="{F4429782-50FA-4BB4-9BE3-5DCBF18FF34F}" presName="bkgdShape" presStyleLbl="node1" presStyleIdx="0" presStyleCnt="5"/>
      <dgm:spPr/>
    </dgm:pt>
    <dgm:pt modelId="{E891824A-059B-4BB9-8EBD-5E4A8E5B3C15}" type="pres">
      <dgm:prSet presAssocID="{F4429782-50FA-4BB4-9BE3-5DCBF18FF34F}" presName="nodeTx" presStyleLbl="node1" presStyleIdx="0" presStyleCnt="5">
        <dgm:presLayoutVars>
          <dgm:bulletEnabled val="1"/>
        </dgm:presLayoutVars>
      </dgm:prSet>
      <dgm:spPr/>
    </dgm:pt>
    <dgm:pt modelId="{DF67CAA9-33D7-4733-A8A2-A6899065FC71}" type="pres">
      <dgm:prSet presAssocID="{F4429782-50FA-4BB4-9BE3-5DCBF18FF34F}" presName="invisiNode" presStyleLbl="node1" presStyleIdx="0" presStyleCnt="5"/>
      <dgm:spPr/>
    </dgm:pt>
    <dgm:pt modelId="{E252808E-B084-48E0-8177-E28D92D20BDA}" type="pres">
      <dgm:prSet presAssocID="{F4429782-50FA-4BB4-9BE3-5DCBF18FF34F}" presName="imagNode" presStyleLbl="fgImgPlace1" presStyleIdx="0" presStyleCnt="5"/>
      <dgm:spPr>
        <a:blipFill rotWithShape="1">
          <a:blip xmlns:r="http://schemas.openxmlformats.org/officeDocument/2006/relationships" r:embed="rId1"/>
          <a:srcRect/>
          <a:stretch>
            <a:fillRect/>
          </a:stretch>
        </a:blipFill>
      </dgm:spPr>
    </dgm:pt>
    <dgm:pt modelId="{EA36FB8A-E4B1-4E02-9348-F5D08C2072A4}" type="pres">
      <dgm:prSet presAssocID="{474E3753-C9BE-438A-AC2E-DAF1917D5DD8}" presName="sibTrans" presStyleLbl="sibTrans2D1" presStyleIdx="0" presStyleCnt="0"/>
      <dgm:spPr/>
    </dgm:pt>
    <dgm:pt modelId="{7AEB524B-07D2-426E-A171-A7410E801B83}" type="pres">
      <dgm:prSet presAssocID="{F9226237-F805-4709-851F-CD095EA5D478}" presName="compNode" presStyleCnt="0"/>
      <dgm:spPr/>
    </dgm:pt>
    <dgm:pt modelId="{F9CDEC47-300D-4AA2-9DF9-F075B6558C3E}" type="pres">
      <dgm:prSet presAssocID="{F9226237-F805-4709-851F-CD095EA5D478}" presName="bkgdShape" presStyleLbl="node1" presStyleIdx="1" presStyleCnt="5" custLinFactNeighborX="504"/>
      <dgm:spPr/>
    </dgm:pt>
    <dgm:pt modelId="{8CEF47CD-C014-4453-8211-B63ECEEA86C5}" type="pres">
      <dgm:prSet presAssocID="{F9226237-F805-4709-851F-CD095EA5D478}" presName="nodeTx" presStyleLbl="node1" presStyleIdx="1" presStyleCnt="5">
        <dgm:presLayoutVars>
          <dgm:bulletEnabled val="1"/>
        </dgm:presLayoutVars>
      </dgm:prSet>
      <dgm:spPr/>
    </dgm:pt>
    <dgm:pt modelId="{BA921BCF-4F18-4BFF-84E8-5483E459B9C3}" type="pres">
      <dgm:prSet presAssocID="{F9226237-F805-4709-851F-CD095EA5D478}" presName="invisiNode" presStyleLbl="node1" presStyleIdx="1" presStyleCnt="5"/>
      <dgm:spPr/>
    </dgm:pt>
    <dgm:pt modelId="{60B300DC-1E9D-4D93-851C-C6AB87427045}" type="pres">
      <dgm:prSet presAssocID="{F9226237-F805-4709-851F-CD095EA5D478}" presName="imagNode" presStyleLbl="fgImgPlace1" presStyleIdx="1" presStyleCnt="5" custLinFactNeighborY="-7866"/>
      <dgm:spPr>
        <a:blipFill rotWithShape="1">
          <a:blip xmlns:r="http://schemas.openxmlformats.org/officeDocument/2006/relationships"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a:stretch>
            <a:fillRect t="-22000" b="-22000"/>
          </a:stretch>
        </a:blipFill>
      </dgm:spPr>
    </dgm:pt>
    <dgm:pt modelId="{B5DA56A9-0919-4A4D-85DA-DEB1F50A2EF6}" type="pres">
      <dgm:prSet presAssocID="{31874DEE-35BC-4CB0-9C70-D5A42B6BB214}" presName="sibTrans" presStyleLbl="sibTrans2D1" presStyleIdx="0" presStyleCnt="0"/>
      <dgm:spPr/>
    </dgm:pt>
    <dgm:pt modelId="{1B1A8528-EDB6-4204-98BC-EC74D7655D76}" type="pres">
      <dgm:prSet presAssocID="{FC661FE2-5EDF-4849-A998-B9A3B683E7DD}" presName="compNode" presStyleCnt="0"/>
      <dgm:spPr/>
    </dgm:pt>
    <dgm:pt modelId="{9C2B6F4B-3563-4457-A6C5-AA21B0D0AB68}" type="pres">
      <dgm:prSet presAssocID="{FC661FE2-5EDF-4849-A998-B9A3B683E7DD}" presName="bkgdShape" presStyleLbl="node1" presStyleIdx="2" presStyleCnt="5"/>
      <dgm:spPr/>
    </dgm:pt>
    <dgm:pt modelId="{D75D79C9-C5F9-44A6-878E-D40EE472B3FD}" type="pres">
      <dgm:prSet presAssocID="{FC661FE2-5EDF-4849-A998-B9A3B683E7DD}" presName="nodeTx" presStyleLbl="node1" presStyleIdx="2" presStyleCnt="5">
        <dgm:presLayoutVars>
          <dgm:bulletEnabled val="1"/>
        </dgm:presLayoutVars>
      </dgm:prSet>
      <dgm:spPr/>
    </dgm:pt>
    <dgm:pt modelId="{E9CDA94E-B225-4F16-A813-59197F793EBF}" type="pres">
      <dgm:prSet presAssocID="{FC661FE2-5EDF-4849-A998-B9A3B683E7DD}" presName="invisiNode" presStyleLbl="node1" presStyleIdx="2" presStyleCnt="5"/>
      <dgm:spPr/>
    </dgm:pt>
    <dgm:pt modelId="{BEA826B5-D3CF-4589-99FC-AC4EB62544B9}" type="pres">
      <dgm:prSet presAssocID="{FC661FE2-5EDF-4849-A998-B9A3B683E7DD}" presName="imagNode" presStyleLbl="fgImgPlace1" presStyleIdx="2" presStyleCnt="5" custLinFactNeighborX="-1815" custLinFactNeighborY="3025"/>
      <dgm:spPr>
        <a:blipFill>
          <a:blip xmlns:r="http://schemas.openxmlformats.org/officeDocument/2006/relationships" r:embed="rId4" cstate="print">
            <a:extLst>
              <a:ext uri="{28A0092B-C50C-407E-A947-70E740481C1C}">
                <a14:useLocalDpi xmlns:a14="http://schemas.microsoft.com/office/drawing/2010/main" val="0"/>
              </a:ext>
            </a:extLst>
          </a:blip>
          <a:srcRect/>
          <a:stretch>
            <a:fillRect/>
          </a:stretch>
        </a:blipFill>
      </dgm:spPr>
    </dgm:pt>
    <dgm:pt modelId="{29E50ACE-194F-4A4D-8327-F54870EAA33B}" type="pres">
      <dgm:prSet presAssocID="{97DB8131-9978-4629-868B-A7BED9923FAA}" presName="sibTrans" presStyleLbl="sibTrans2D1" presStyleIdx="0" presStyleCnt="0"/>
      <dgm:spPr/>
    </dgm:pt>
    <dgm:pt modelId="{69E00DDC-AAD9-43E6-A3F6-D56E36EF7CEB}" type="pres">
      <dgm:prSet presAssocID="{A930C9C9-9262-4A8A-B21F-FB43D6A09B04}" presName="compNode" presStyleCnt="0"/>
      <dgm:spPr/>
    </dgm:pt>
    <dgm:pt modelId="{FC02200F-6009-43B9-AB7E-38D3D6885046}" type="pres">
      <dgm:prSet presAssocID="{A930C9C9-9262-4A8A-B21F-FB43D6A09B04}" presName="bkgdShape" presStyleLbl="node1" presStyleIdx="3" presStyleCnt="5" custLinFactNeighborY="19048"/>
      <dgm:spPr/>
    </dgm:pt>
    <dgm:pt modelId="{3ACC0E9E-5334-4B17-817B-4FB31111CBDF}" type="pres">
      <dgm:prSet presAssocID="{A930C9C9-9262-4A8A-B21F-FB43D6A09B04}" presName="nodeTx" presStyleLbl="node1" presStyleIdx="3" presStyleCnt="5">
        <dgm:presLayoutVars>
          <dgm:bulletEnabled val="1"/>
        </dgm:presLayoutVars>
      </dgm:prSet>
      <dgm:spPr/>
    </dgm:pt>
    <dgm:pt modelId="{178CA999-967D-44C7-91A8-69D9A836C34C}" type="pres">
      <dgm:prSet presAssocID="{A930C9C9-9262-4A8A-B21F-FB43D6A09B04}" presName="invisiNode" presStyleLbl="node1" presStyleIdx="3" presStyleCnt="5"/>
      <dgm:spPr/>
    </dgm:pt>
    <dgm:pt modelId="{7ADEF659-B8D0-4813-B915-299827A4E9FE}" type="pres">
      <dgm:prSet presAssocID="{A930C9C9-9262-4A8A-B21F-FB43D6A09B04}" presName="imagNode" presStyleLbl="fgImgPlace1" presStyleIdx="3" presStyleCnt="5"/>
      <dgm:spPr>
        <a:blipFill rotWithShape="1">
          <a:blip xmlns:r="http://schemas.openxmlformats.org/officeDocument/2006/relationships" r:embed="rId5"/>
          <a:srcRect/>
          <a:stretch>
            <a:fillRect l="-13000" r="-13000"/>
          </a:stretch>
        </a:blipFill>
      </dgm:spPr>
    </dgm:pt>
    <dgm:pt modelId="{25532E54-945A-4B53-91ED-7217C34BAA9D}" type="pres">
      <dgm:prSet presAssocID="{C929806E-BBA5-41A6-8467-ABFB15805132}" presName="sibTrans" presStyleLbl="sibTrans2D1" presStyleIdx="0" presStyleCnt="0"/>
      <dgm:spPr/>
    </dgm:pt>
    <dgm:pt modelId="{649A57B9-A81B-49A0-A4AD-F4948D3D0E49}" type="pres">
      <dgm:prSet presAssocID="{326B5AB5-704A-421C-AA97-242E0C994D0F}" presName="compNode" presStyleCnt="0"/>
      <dgm:spPr/>
    </dgm:pt>
    <dgm:pt modelId="{4DB9B357-F532-4C1B-A1AF-14A7BD9592FE}" type="pres">
      <dgm:prSet presAssocID="{326B5AB5-704A-421C-AA97-242E0C994D0F}" presName="bkgdShape" presStyleLbl="node1" presStyleIdx="4" presStyleCnt="5"/>
      <dgm:spPr/>
    </dgm:pt>
    <dgm:pt modelId="{69806BAF-444C-4F08-AAF8-46444B3FB401}" type="pres">
      <dgm:prSet presAssocID="{326B5AB5-704A-421C-AA97-242E0C994D0F}" presName="nodeTx" presStyleLbl="node1" presStyleIdx="4" presStyleCnt="5">
        <dgm:presLayoutVars>
          <dgm:bulletEnabled val="1"/>
        </dgm:presLayoutVars>
      </dgm:prSet>
      <dgm:spPr/>
    </dgm:pt>
    <dgm:pt modelId="{4B222A56-F5AC-4335-B3B8-61B940ECEBBB}" type="pres">
      <dgm:prSet presAssocID="{326B5AB5-704A-421C-AA97-242E0C994D0F}" presName="invisiNode" presStyleLbl="node1" presStyleIdx="4" presStyleCnt="5"/>
      <dgm:spPr/>
    </dgm:pt>
    <dgm:pt modelId="{E0F2925A-8430-49E7-A8C5-57B593D61A75}" type="pres">
      <dgm:prSet presAssocID="{326B5AB5-704A-421C-AA97-242E0C994D0F}" presName="imagNode" presStyleLbl="fgImgPlace1" presStyleIdx="4" presStyleCnt="5" custLinFactNeighborX="-7867" custLinFactNeighborY="-605"/>
      <dgm:spPr>
        <a:blipFill rotWithShape="1">
          <a:blip xmlns:r="http://schemas.openxmlformats.org/officeDocument/2006/relationships" r:embed="rId6"/>
          <a:srcRect/>
          <a:stretch>
            <a:fillRect t="-2000" b="-2000"/>
          </a:stretch>
        </a:blipFill>
      </dgm:spPr>
    </dgm:pt>
  </dgm:ptLst>
  <dgm:cxnLst>
    <dgm:cxn modelId="{900D0605-5B63-4FEB-B394-DEB5375E8AB9}" type="presOf" srcId="{F4429782-50FA-4BB4-9BE3-5DCBF18FF34F}" destId="{0753893E-3B6E-4757-A191-C8CE30656F4A}" srcOrd="0" destOrd="0" presId="urn:microsoft.com/office/officeart/2005/8/layout/hList7"/>
    <dgm:cxn modelId="{B410E20F-233C-4A51-8A6E-32F53EF8534B}" type="presOf" srcId="{A930C9C9-9262-4A8A-B21F-FB43D6A09B04}" destId="{3ACC0E9E-5334-4B17-817B-4FB31111CBDF}" srcOrd="1" destOrd="0" presId="urn:microsoft.com/office/officeart/2005/8/layout/hList7"/>
    <dgm:cxn modelId="{29166C10-8B57-4C61-A6CA-D6C2737FC8FF}" type="presOf" srcId="{F9226237-F805-4709-851F-CD095EA5D478}" destId="{F9CDEC47-300D-4AA2-9DF9-F075B6558C3E}" srcOrd="0" destOrd="0" presId="urn:microsoft.com/office/officeart/2005/8/layout/hList7"/>
    <dgm:cxn modelId="{8BCC0812-7A62-4B06-8480-1C36397660F0}" type="presOf" srcId="{474E3753-C9BE-438A-AC2E-DAF1917D5DD8}" destId="{EA36FB8A-E4B1-4E02-9348-F5D08C2072A4}" srcOrd="0" destOrd="0" presId="urn:microsoft.com/office/officeart/2005/8/layout/hList7"/>
    <dgm:cxn modelId="{127B2514-7CFD-4446-B4DB-8AF0BA4FDF89}" type="presOf" srcId="{FC661FE2-5EDF-4849-A998-B9A3B683E7DD}" destId="{9C2B6F4B-3563-4457-A6C5-AA21B0D0AB68}" srcOrd="0" destOrd="0" presId="urn:microsoft.com/office/officeart/2005/8/layout/hList7"/>
    <dgm:cxn modelId="{8F1F7623-7E45-44C5-A606-BFB5242BAC66}" type="presOf" srcId="{97DB8131-9978-4629-868B-A7BED9923FAA}" destId="{29E50ACE-194F-4A4D-8327-F54870EAA33B}" srcOrd="0" destOrd="0" presId="urn:microsoft.com/office/officeart/2005/8/layout/hList7"/>
    <dgm:cxn modelId="{4E5F9E37-C3D8-4164-AA67-6BFA38A0317B}" srcId="{33B874B6-7A8F-4C02-BAE1-5A510288BE1A}" destId="{F9226237-F805-4709-851F-CD095EA5D478}" srcOrd="1" destOrd="0" parTransId="{0FC3AF14-5D8A-43A7-A9DD-F70C08B7A735}" sibTransId="{31874DEE-35BC-4CB0-9C70-D5A42B6BB214}"/>
    <dgm:cxn modelId="{C706F842-A3FF-4ADE-9973-C1A449B6713D}" type="presOf" srcId="{326B5AB5-704A-421C-AA97-242E0C994D0F}" destId="{4DB9B357-F532-4C1B-A1AF-14A7BD9592FE}" srcOrd="0" destOrd="0" presId="urn:microsoft.com/office/officeart/2005/8/layout/hList7"/>
    <dgm:cxn modelId="{3BE65663-F15F-48CB-8D1C-AAA27D57CD85}" srcId="{33B874B6-7A8F-4C02-BAE1-5A510288BE1A}" destId="{F4429782-50FA-4BB4-9BE3-5DCBF18FF34F}" srcOrd="0" destOrd="0" parTransId="{FF0DDD63-501D-480F-B128-8CBB0AFD2B0C}" sibTransId="{474E3753-C9BE-438A-AC2E-DAF1917D5DD8}"/>
    <dgm:cxn modelId="{38053D4B-1D5A-445C-87C4-1C44D890CE45}" type="presOf" srcId="{31874DEE-35BC-4CB0-9C70-D5A42B6BB214}" destId="{B5DA56A9-0919-4A4D-85DA-DEB1F50A2EF6}" srcOrd="0" destOrd="0" presId="urn:microsoft.com/office/officeart/2005/8/layout/hList7"/>
    <dgm:cxn modelId="{0D90E287-8CEE-418F-BE38-6614B1441001}" srcId="{33B874B6-7A8F-4C02-BAE1-5A510288BE1A}" destId="{326B5AB5-704A-421C-AA97-242E0C994D0F}" srcOrd="4" destOrd="0" parTransId="{46D18709-40EA-43FF-B28E-97602611872A}" sibTransId="{34DF3A63-223B-4E5C-8215-19A2A12A2E9D}"/>
    <dgm:cxn modelId="{9BDA2AA5-5B1B-47C2-90AB-A6F914CBB804}" type="presOf" srcId="{33B874B6-7A8F-4C02-BAE1-5A510288BE1A}" destId="{786BD204-C19B-4107-9C92-202166D7CFBD}" srcOrd="0" destOrd="0" presId="urn:microsoft.com/office/officeart/2005/8/layout/hList7"/>
    <dgm:cxn modelId="{431178A7-F435-42B3-9B79-DD82BEA666D0}" type="presOf" srcId="{F9226237-F805-4709-851F-CD095EA5D478}" destId="{8CEF47CD-C014-4453-8211-B63ECEEA86C5}" srcOrd="1" destOrd="0" presId="urn:microsoft.com/office/officeart/2005/8/layout/hList7"/>
    <dgm:cxn modelId="{DB30DDAE-8516-4F00-954A-267CB0657BA9}" type="presOf" srcId="{FC661FE2-5EDF-4849-A998-B9A3B683E7DD}" destId="{D75D79C9-C5F9-44A6-878E-D40EE472B3FD}" srcOrd="1" destOrd="0" presId="urn:microsoft.com/office/officeart/2005/8/layout/hList7"/>
    <dgm:cxn modelId="{A2D384B7-DD86-478F-9A53-20D57BEE0AAB}" type="presOf" srcId="{326B5AB5-704A-421C-AA97-242E0C994D0F}" destId="{69806BAF-444C-4F08-AAF8-46444B3FB401}" srcOrd="1" destOrd="0" presId="urn:microsoft.com/office/officeart/2005/8/layout/hList7"/>
    <dgm:cxn modelId="{95AE4DBD-4241-4BB8-8C5E-7A233DAE9420}" type="presOf" srcId="{F4429782-50FA-4BB4-9BE3-5DCBF18FF34F}" destId="{E891824A-059B-4BB9-8EBD-5E4A8E5B3C15}" srcOrd="1" destOrd="0" presId="urn:microsoft.com/office/officeart/2005/8/layout/hList7"/>
    <dgm:cxn modelId="{6995D0BE-CC02-4ABE-81F7-F675A90BADCA}" srcId="{33B874B6-7A8F-4C02-BAE1-5A510288BE1A}" destId="{A930C9C9-9262-4A8A-B21F-FB43D6A09B04}" srcOrd="3" destOrd="0" parTransId="{2A4A2424-5E7A-4A04-90E0-7C3B27D3B736}" sibTransId="{C929806E-BBA5-41A6-8467-ABFB15805132}"/>
    <dgm:cxn modelId="{EBD2CCD4-7273-4358-99C1-DAEA676061C1}" type="presOf" srcId="{C929806E-BBA5-41A6-8467-ABFB15805132}" destId="{25532E54-945A-4B53-91ED-7217C34BAA9D}" srcOrd="0" destOrd="0" presId="urn:microsoft.com/office/officeart/2005/8/layout/hList7"/>
    <dgm:cxn modelId="{69A44EE7-7534-4C85-B038-31ED0BDD58C5}" srcId="{33B874B6-7A8F-4C02-BAE1-5A510288BE1A}" destId="{FC661FE2-5EDF-4849-A998-B9A3B683E7DD}" srcOrd="2" destOrd="0" parTransId="{CAF030F8-5CBF-4D8F-8655-9D2DEFCF5450}" sibTransId="{97DB8131-9978-4629-868B-A7BED9923FAA}"/>
    <dgm:cxn modelId="{9F4278FD-983A-46E0-AFC6-E20CF7E4C2CD}" type="presOf" srcId="{A930C9C9-9262-4A8A-B21F-FB43D6A09B04}" destId="{FC02200F-6009-43B9-AB7E-38D3D6885046}" srcOrd="0" destOrd="0" presId="urn:microsoft.com/office/officeart/2005/8/layout/hList7"/>
    <dgm:cxn modelId="{D70E231B-8282-4ACE-A285-F59226AFF35D}" type="presParOf" srcId="{786BD204-C19B-4107-9C92-202166D7CFBD}" destId="{54EAAD02-D9E1-4DBF-935D-44A17EF7A3F7}" srcOrd="0" destOrd="0" presId="urn:microsoft.com/office/officeart/2005/8/layout/hList7"/>
    <dgm:cxn modelId="{5D6B9B79-C4DF-4E0A-8931-39E06A82679E}" type="presParOf" srcId="{786BD204-C19B-4107-9C92-202166D7CFBD}" destId="{654C2CE8-3F23-4E97-BA03-97904B033F51}" srcOrd="1" destOrd="0" presId="urn:microsoft.com/office/officeart/2005/8/layout/hList7"/>
    <dgm:cxn modelId="{CE9DE2AB-1DE2-4133-BF0C-16804980C907}" type="presParOf" srcId="{654C2CE8-3F23-4E97-BA03-97904B033F51}" destId="{9BAB4AAD-A8B3-4A80-BA0C-13C8ADD795E7}" srcOrd="0" destOrd="0" presId="urn:microsoft.com/office/officeart/2005/8/layout/hList7"/>
    <dgm:cxn modelId="{A0871AF5-B6D1-4633-92CC-E194918F5484}" type="presParOf" srcId="{9BAB4AAD-A8B3-4A80-BA0C-13C8ADD795E7}" destId="{0753893E-3B6E-4757-A191-C8CE30656F4A}" srcOrd="0" destOrd="0" presId="urn:microsoft.com/office/officeart/2005/8/layout/hList7"/>
    <dgm:cxn modelId="{47DA0616-E538-4A1F-94B9-56D57AFBAA2A}" type="presParOf" srcId="{9BAB4AAD-A8B3-4A80-BA0C-13C8ADD795E7}" destId="{E891824A-059B-4BB9-8EBD-5E4A8E5B3C15}" srcOrd="1" destOrd="0" presId="urn:microsoft.com/office/officeart/2005/8/layout/hList7"/>
    <dgm:cxn modelId="{5EE70F71-F74E-4B25-B382-27720D3B0E4C}" type="presParOf" srcId="{9BAB4AAD-A8B3-4A80-BA0C-13C8ADD795E7}" destId="{DF67CAA9-33D7-4733-A8A2-A6899065FC71}" srcOrd="2" destOrd="0" presId="urn:microsoft.com/office/officeart/2005/8/layout/hList7"/>
    <dgm:cxn modelId="{ACB872DB-9C0B-457C-B4D4-EAF1D8ED600E}" type="presParOf" srcId="{9BAB4AAD-A8B3-4A80-BA0C-13C8ADD795E7}" destId="{E252808E-B084-48E0-8177-E28D92D20BDA}" srcOrd="3" destOrd="0" presId="urn:microsoft.com/office/officeart/2005/8/layout/hList7"/>
    <dgm:cxn modelId="{5F8CF4DB-908D-4FEF-9AD9-D45543FC5824}" type="presParOf" srcId="{654C2CE8-3F23-4E97-BA03-97904B033F51}" destId="{EA36FB8A-E4B1-4E02-9348-F5D08C2072A4}" srcOrd="1" destOrd="0" presId="urn:microsoft.com/office/officeart/2005/8/layout/hList7"/>
    <dgm:cxn modelId="{68101939-98DA-4089-823E-6BB2F9634BDD}" type="presParOf" srcId="{654C2CE8-3F23-4E97-BA03-97904B033F51}" destId="{7AEB524B-07D2-426E-A171-A7410E801B83}" srcOrd="2" destOrd="0" presId="urn:microsoft.com/office/officeart/2005/8/layout/hList7"/>
    <dgm:cxn modelId="{A5CD64DC-45E4-4347-9086-371ED0A50ECA}" type="presParOf" srcId="{7AEB524B-07D2-426E-A171-A7410E801B83}" destId="{F9CDEC47-300D-4AA2-9DF9-F075B6558C3E}" srcOrd="0" destOrd="0" presId="urn:microsoft.com/office/officeart/2005/8/layout/hList7"/>
    <dgm:cxn modelId="{B12607FF-1DED-4A2F-B4B6-E5799CE3B542}" type="presParOf" srcId="{7AEB524B-07D2-426E-A171-A7410E801B83}" destId="{8CEF47CD-C014-4453-8211-B63ECEEA86C5}" srcOrd="1" destOrd="0" presId="urn:microsoft.com/office/officeart/2005/8/layout/hList7"/>
    <dgm:cxn modelId="{B3FD686D-F4DE-4E89-999B-5EDC9CB1FC83}" type="presParOf" srcId="{7AEB524B-07D2-426E-A171-A7410E801B83}" destId="{BA921BCF-4F18-4BFF-84E8-5483E459B9C3}" srcOrd="2" destOrd="0" presId="urn:microsoft.com/office/officeart/2005/8/layout/hList7"/>
    <dgm:cxn modelId="{C732E43B-9FBA-431F-91C2-0348022C772E}" type="presParOf" srcId="{7AEB524B-07D2-426E-A171-A7410E801B83}" destId="{60B300DC-1E9D-4D93-851C-C6AB87427045}" srcOrd="3" destOrd="0" presId="urn:microsoft.com/office/officeart/2005/8/layout/hList7"/>
    <dgm:cxn modelId="{9D6B4C33-38B0-4F28-9F65-AC8D7D91B61E}" type="presParOf" srcId="{654C2CE8-3F23-4E97-BA03-97904B033F51}" destId="{B5DA56A9-0919-4A4D-85DA-DEB1F50A2EF6}" srcOrd="3" destOrd="0" presId="urn:microsoft.com/office/officeart/2005/8/layout/hList7"/>
    <dgm:cxn modelId="{55AF9C8F-1FFD-4D2E-95C6-A68DD8D896C9}" type="presParOf" srcId="{654C2CE8-3F23-4E97-BA03-97904B033F51}" destId="{1B1A8528-EDB6-4204-98BC-EC74D7655D76}" srcOrd="4" destOrd="0" presId="urn:microsoft.com/office/officeart/2005/8/layout/hList7"/>
    <dgm:cxn modelId="{B58D536D-EDB4-4819-97C0-613C7E1CDE49}" type="presParOf" srcId="{1B1A8528-EDB6-4204-98BC-EC74D7655D76}" destId="{9C2B6F4B-3563-4457-A6C5-AA21B0D0AB68}" srcOrd="0" destOrd="0" presId="urn:microsoft.com/office/officeart/2005/8/layout/hList7"/>
    <dgm:cxn modelId="{17642ED6-80D8-4D8D-BD11-206A8110C717}" type="presParOf" srcId="{1B1A8528-EDB6-4204-98BC-EC74D7655D76}" destId="{D75D79C9-C5F9-44A6-878E-D40EE472B3FD}" srcOrd="1" destOrd="0" presId="urn:microsoft.com/office/officeart/2005/8/layout/hList7"/>
    <dgm:cxn modelId="{DD531A66-BA4D-4870-8796-EE23D7A64C6E}" type="presParOf" srcId="{1B1A8528-EDB6-4204-98BC-EC74D7655D76}" destId="{E9CDA94E-B225-4F16-A813-59197F793EBF}" srcOrd="2" destOrd="0" presId="urn:microsoft.com/office/officeart/2005/8/layout/hList7"/>
    <dgm:cxn modelId="{9F2B765D-43F1-4611-A436-643A045D1CD9}" type="presParOf" srcId="{1B1A8528-EDB6-4204-98BC-EC74D7655D76}" destId="{BEA826B5-D3CF-4589-99FC-AC4EB62544B9}" srcOrd="3" destOrd="0" presId="urn:microsoft.com/office/officeart/2005/8/layout/hList7"/>
    <dgm:cxn modelId="{665F4BC9-26DF-4D3E-9E03-093C35276DDD}" type="presParOf" srcId="{654C2CE8-3F23-4E97-BA03-97904B033F51}" destId="{29E50ACE-194F-4A4D-8327-F54870EAA33B}" srcOrd="5" destOrd="0" presId="urn:microsoft.com/office/officeart/2005/8/layout/hList7"/>
    <dgm:cxn modelId="{F305B9D6-925C-4674-B599-C050B7083DE1}" type="presParOf" srcId="{654C2CE8-3F23-4E97-BA03-97904B033F51}" destId="{69E00DDC-AAD9-43E6-A3F6-D56E36EF7CEB}" srcOrd="6" destOrd="0" presId="urn:microsoft.com/office/officeart/2005/8/layout/hList7"/>
    <dgm:cxn modelId="{6EC826B8-6BFD-486C-9C82-192DA1EB4425}" type="presParOf" srcId="{69E00DDC-AAD9-43E6-A3F6-D56E36EF7CEB}" destId="{FC02200F-6009-43B9-AB7E-38D3D6885046}" srcOrd="0" destOrd="0" presId="urn:microsoft.com/office/officeart/2005/8/layout/hList7"/>
    <dgm:cxn modelId="{91FBAB1B-8562-44B6-884A-B8C207F2830D}" type="presParOf" srcId="{69E00DDC-AAD9-43E6-A3F6-D56E36EF7CEB}" destId="{3ACC0E9E-5334-4B17-817B-4FB31111CBDF}" srcOrd="1" destOrd="0" presId="urn:microsoft.com/office/officeart/2005/8/layout/hList7"/>
    <dgm:cxn modelId="{4B1C4568-4C9C-4EBB-A5A7-A28377947B25}" type="presParOf" srcId="{69E00DDC-AAD9-43E6-A3F6-D56E36EF7CEB}" destId="{178CA999-967D-44C7-91A8-69D9A836C34C}" srcOrd="2" destOrd="0" presId="urn:microsoft.com/office/officeart/2005/8/layout/hList7"/>
    <dgm:cxn modelId="{B1EBB97A-82DD-4E21-A08B-E85CDFB2B744}" type="presParOf" srcId="{69E00DDC-AAD9-43E6-A3F6-D56E36EF7CEB}" destId="{7ADEF659-B8D0-4813-B915-299827A4E9FE}" srcOrd="3" destOrd="0" presId="urn:microsoft.com/office/officeart/2005/8/layout/hList7"/>
    <dgm:cxn modelId="{5E1B58CC-E462-406F-BAF3-4F96EF8D5AA4}" type="presParOf" srcId="{654C2CE8-3F23-4E97-BA03-97904B033F51}" destId="{25532E54-945A-4B53-91ED-7217C34BAA9D}" srcOrd="7" destOrd="0" presId="urn:microsoft.com/office/officeart/2005/8/layout/hList7"/>
    <dgm:cxn modelId="{B7733A5E-A6DB-4BE0-A730-43C5B359212A}" type="presParOf" srcId="{654C2CE8-3F23-4E97-BA03-97904B033F51}" destId="{649A57B9-A81B-49A0-A4AD-F4948D3D0E49}" srcOrd="8" destOrd="0" presId="urn:microsoft.com/office/officeart/2005/8/layout/hList7"/>
    <dgm:cxn modelId="{135D4102-0065-428C-A740-2F254DCB768A}" type="presParOf" srcId="{649A57B9-A81B-49A0-A4AD-F4948D3D0E49}" destId="{4DB9B357-F532-4C1B-A1AF-14A7BD9592FE}" srcOrd="0" destOrd="0" presId="urn:microsoft.com/office/officeart/2005/8/layout/hList7"/>
    <dgm:cxn modelId="{3F3345B8-7DC9-47D8-94DA-8311DE36E3A9}" type="presParOf" srcId="{649A57B9-A81B-49A0-A4AD-F4948D3D0E49}" destId="{69806BAF-444C-4F08-AAF8-46444B3FB401}" srcOrd="1" destOrd="0" presId="urn:microsoft.com/office/officeart/2005/8/layout/hList7"/>
    <dgm:cxn modelId="{744D15E0-BEBF-463A-AF11-2FA3BD176AE6}" type="presParOf" srcId="{649A57B9-A81B-49A0-A4AD-F4948D3D0E49}" destId="{4B222A56-F5AC-4335-B3B8-61B940ECEBBB}" srcOrd="2" destOrd="0" presId="urn:microsoft.com/office/officeart/2005/8/layout/hList7"/>
    <dgm:cxn modelId="{1841219D-F129-4DBC-B28E-139ED9F1DE6D}" type="presParOf" srcId="{649A57B9-A81B-49A0-A4AD-F4948D3D0E49}" destId="{E0F2925A-8430-49E7-A8C5-57B593D61A75}" srcOrd="3" destOrd="0" presId="urn:microsoft.com/office/officeart/2005/8/layout/hList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53893E-3B6E-4757-A191-C8CE30656F4A}">
      <dsp:nvSpPr>
        <dsp:cNvPr id="0" name=""/>
        <dsp:cNvSpPr/>
      </dsp:nvSpPr>
      <dsp:spPr>
        <a:xfrm>
          <a:off x="0" y="0"/>
          <a:ext cx="1691993" cy="3253028"/>
        </a:xfrm>
        <a:prstGeom prst="roundRect">
          <a:avLst>
            <a:gd name="adj" fmla="val 10000"/>
          </a:avLst>
        </a:prstGeom>
        <a:solidFill>
          <a:schemeClr val="accent1"/>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kern="1200" dirty="0">
              <a:solidFill>
                <a:schemeClr val="tx1"/>
              </a:solidFill>
              <a:latin typeface="Comic Sans MS" panose="030F0702030302020204" pitchFamily="66" charset="0"/>
            </a:rPr>
            <a:t>be ambitious, capable learners</a:t>
          </a:r>
        </a:p>
      </dsp:txBody>
      <dsp:txXfrm>
        <a:off x="0" y="1301211"/>
        <a:ext cx="1691993" cy="1301211"/>
      </dsp:txXfrm>
    </dsp:sp>
    <dsp:sp modelId="{E252808E-B084-48E0-8177-E28D92D20BDA}">
      <dsp:nvSpPr>
        <dsp:cNvPr id="0" name=""/>
        <dsp:cNvSpPr/>
      </dsp:nvSpPr>
      <dsp:spPr>
        <a:xfrm>
          <a:off x="304367" y="195181"/>
          <a:ext cx="1083258" cy="1083258"/>
        </a:xfrm>
        <a:prstGeom prst="ellipse">
          <a:avLst/>
        </a:prstGeom>
        <a:blipFill rotWithShape="1">
          <a:blip xmlns:r="http://schemas.openxmlformats.org/officeDocument/2006/relationships" r:embed="rId1"/>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9CDEC47-300D-4AA2-9DF9-F075B6558C3E}">
      <dsp:nvSpPr>
        <dsp:cNvPr id="0" name=""/>
        <dsp:cNvSpPr/>
      </dsp:nvSpPr>
      <dsp:spPr>
        <a:xfrm>
          <a:off x="1751281" y="0"/>
          <a:ext cx="1691993" cy="3253028"/>
        </a:xfrm>
        <a:prstGeom prst="roundRect">
          <a:avLst>
            <a:gd name="adj" fmla="val 10000"/>
          </a:avLst>
        </a:prstGeom>
        <a:solidFill>
          <a:schemeClr val="accent1">
            <a:lumMod val="60000"/>
            <a:lumOff val="4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kern="1200" dirty="0">
              <a:solidFill>
                <a:schemeClr val="tx1"/>
              </a:solidFill>
              <a:latin typeface="Comic Sans MS" panose="030F0702030302020204" pitchFamily="66" charset="0"/>
            </a:rPr>
            <a:t>be ethical, informed citizens</a:t>
          </a:r>
        </a:p>
      </dsp:txBody>
      <dsp:txXfrm>
        <a:off x="1751281" y="1301211"/>
        <a:ext cx="1691993" cy="1301211"/>
      </dsp:txXfrm>
    </dsp:sp>
    <dsp:sp modelId="{60B300DC-1E9D-4D93-851C-C6AB87427045}">
      <dsp:nvSpPr>
        <dsp:cNvPr id="0" name=""/>
        <dsp:cNvSpPr/>
      </dsp:nvSpPr>
      <dsp:spPr>
        <a:xfrm>
          <a:off x="2047120" y="109972"/>
          <a:ext cx="1083258" cy="1083258"/>
        </a:xfrm>
        <a:prstGeom prst="ellipse">
          <a:avLst/>
        </a:prstGeom>
        <a:blipFill rotWithShape="1">
          <a:blip xmlns:r="http://schemas.openxmlformats.org/officeDocument/2006/relationships"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a:stretch>
            <a:fillRect t="-22000" b="-22000"/>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C2B6F4B-3563-4457-A6C5-AA21B0D0AB68}">
      <dsp:nvSpPr>
        <dsp:cNvPr id="0" name=""/>
        <dsp:cNvSpPr/>
      </dsp:nvSpPr>
      <dsp:spPr>
        <a:xfrm>
          <a:off x="3485506" y="0"/>
          <a:ext cx="1691993" cy="3253028"/>
        </a:xfrm>
        <a:prstGeom prst="roundRect">
          <a:avLst>
            <a:gd name="adj" fmla="val 10000"/>
          </a:avLst>
        </a:prstGeom>
        <a:solidFill>
          <a:schemeClr val="accent1">
            <a:lumMod val="40000"/>
            <a:lumOff val="6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kern="1200" dirty="0">
              <a:solidFill>
                <a:schemeClr val="tx1"/>
              </a:solidFill>
              <a:latin typeface="Comic Sans MS" panose="030F0702030302020204" pitchFamily="66" charset="0"/>
            </a:rPr>
            <a:t>Aim High, Achieve More, Be Happy</a:t>
          </a:r>
        </a:p>
      </dsp:txBody>
      <dsp:txXfrm>
        <a:off x="3485506" y="1301211"/>
        <a:ext cx="1691993" cy="1301211"/>
      </dsp:txXfrm>
    </dsp:sp>
    <dsp:sp modelId="{BEA826B5-D3CF-4589-99FC-AC4EB62544B9}">
      <dsp:nvSpPr>
        <dsp:cNvPr id="0" name=""/>
        <dsp:cNvSpPr/>
      </dsp:nvSpPr>
      <dsp:spPr>
        <a:xfrm>
          <a:off x="3770213" y="227950"/>
          <a:ext cx="1083258" cy="1083258"/>
        </a:xfrm>
        <a:prstGeom prst="ellipse">
          <a:avLst/>
        </a:prstGeom>
        <a:blipFill>
          <a:blip xmlns:r="http://schemas.openxmlformats.org/officeDocument/2006/relationships" r:embed="rId4" cstate="print">
            <a:extLst>
              <a:ext uri="{28A0092B-C50C-407E-A947-70E740481C1C}">
                <a14:useLocalDpi xmlns:a14="http://schemas.microsoft.com/office/drawing/2010/main" val="0"/>
              </a:ext>
            </a:extLst>
          </a:blip>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C02200F-6009-43B9-AB7E-38D3D6885046}">
      <dsp:nvSpPr>
        <dsp:cNvPr id="0" name=""/>
        <dsp:cNvSpPr/>
      </dsp:nvSpPr>
      <dsp:spPr>
        <a:xfrm>
          <a:off x="5228260" y="0"/>
          <a:ext cx="1691993" cy="3253028"/>
        </a:xfrm>
        <a:prstGeom prst="roundRect">
          <a:avLst>
            <a:gd name="adj" fmla="val 10000"/>
          </a:avLst>
        </a:prstGeom>
        <a:solidFill>
          <a:schemeClr val="accent1">
            <a:lumMod val="60000"/>
            <a:lumOff val="4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kern="1200" dirty="0">
              <a:solidFill>
                <a:schemeClr val="tx1"/>
              </a:solidFill>
              <a:latin typeface="Comic Sans MS" panose="030F0702030302020204" pitchFamily="66" charset="0"/>
            </a:rPr>
            <a:t>be enterprising, creative contributors</a:t>
          </a:r>
        </a:p>
      </dsp:txBody>
      <dsp:txXfrm>
        <a:off x="5228260" y="1301211"/>
        <a:ext cx="1691993" cy="1301211"/>
      </dsp:txXfrm>
    </dsp:sp>
    <dsp:sp modelId="{7ADEF659-B8D0-4813-B915-299827A4E9FE}">
      <dsp:nvSpPr>
        <dsp:cNvPr id="0" name=""/>
        <dsp:cNvSpPr/>
      </dsp:nvSpPr>
      <dsp:spPr>
        <a:xfrm>
          <a:off x="5532627" y="195181"/>
          <a:ext cx="1083258" cy="1083258"/>
        </a:xfrm>
        <a:prstGeom prst="ellipse">
          <a:avLst/>
        </a:prstGeom>
        <a:blipFill rotWithShape="1">
          <a:blip xmlns:r="http://schemas.openxmlformats.org/officeDocument/2006/relationships" r:embed="rId5"/>
          <a:srcRect/>
          <a:stretch>
            <a:fillRect l="-13000" r="-13000"/>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DB9B357-F532-4C1B-A1AF-14A7BD9592FE}">
      <dsp:nvSpPr>
        <dsp:cNvPr id="0" name=""/>
        <dsp:cNvSpPr/>
      </dsp:nvSpPr>
      <dsp:spPr>
        <a:xfrm>
          <a:off x="6971013" y="0"/>
          <a:ext cx="1691993" cy="3253028"/>
        </a:xfrm>
        <a:prstGeom prst="roundRect">
          <a:avLst>
            <a:gd name="adj" fmla="val 10000"/>
          </a:avLst>
        </a:prstGeom>
        <a:solidFill>
          <a:schemeClr val="accent1"/>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kern="1200" dirty="0">
              <a:solidFill>
                <a:schemeClr val="tx1"/>
              </a:solidFill>
              <a:latin typeface="Comic Sans MS" panose="030F0702030302020204" pitchFamily="66" charset="0"/>
            </a:rPr>
            <a:t>be healthy, confident individuals</a:t>
          </a:r>
        </a:p>
      </dsp:txBody>
      <dsp:txXfrm>
        <a:off x="6971013" y="1301211"/>
        <a:ext cx="1691993" cy="1301211"/>
      </dsp:txXfrm>
    </dsp:sp>
    <dsp:sp modelId="{E0F2925A-8430-49E7-A8C5-57B593D61A75}">
      <dsp:nvSpPr>
        <dsp:cNvPr id="0" name=""/>
        <dsp:cNvSpPr/>
      </dsp:nvSpPr>
      <dsp:spPr>
        <a:xfrm>
          <a:off x="7190161" y="188627"/>
          <a:ext cx="1083258" cy="1083258"/>
        </a:xfrm>
        <a:prstGeom prst="ellipse">
          <a:avLst/>
        </a:prstGeom>
        <a:blipFill rotWithShape="1">
          <a:blip xmlns:r="http://schemas.openxmlformats.org/officeDocument/2006/relationships" r:embed="rId6"/>
          <a:srcRect/>
          <a:stretch>
            <a:fillRect t="-2000" b="-2000"/>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4EAAD02-D9E1-4DBF-935D-44A17EF7A3F7}">
      <dsp:nvSpPr>
        <dsp:cNvPr id="0" name=""/>
        <dsp:cNvSpPr/>
      </dsp:nvSpPr>
      <dsp:spPr>
        <a:xfrm>
          <a:off x="346520" y="2602422"/>
          <a:ext cx="7969966" cy="487954"/>
        </a:xfrm>
        <a:prstGeom prst="leftRightArrow">
          <a:avLst/>
        </a:prstGeom>
        <a:solidFill>
          <a:schemeClr val="bg1"/>
        </a:solidFill>
        <a:ln w="15875" cap="flat" cmpd="sng" algn="ctr">
          <a:solidFill>
            <a:srgbClr val="0070C0"/>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59EB50-A9ED-47B7-9E7E-57867445A740}" type="datetimeFigureOut">
              <a:rPr lang="en-GB" smtClean="0"/>
              <a:t>09/07/2022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14CEF6-D15A-4031-8A90-E872210F6FA8}"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60625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59EB50-A9ED-47B7-9E7E-57867445A740}" type="datetimeFigureOut">
              <a:rPr lang="en-GB" smtClean="0"/>
              <a:t>09/07/2022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14CEF6-D15A-4031-8A90-E872210F6FA8}" type="slidenum">
              <a:rPr lang="en-GB" smtClean="0"/>
              <a:t>‹#›</a:t>
            </a:fld>
            <a:endParaRPr lang="en-GB"/>
          </a:p>
        </p:txBody>
      </p:sp>
    </p:spTree>
    <p:extLst>
      <p:ext uri="{BB962C8B-B14F-4D97-AF65-F5344CB8AC3E}">
        <p14:creationId xmlns:p14="http://schemas.microsoft.com/office/powerpoint/2010/main" val="3748518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59EB50-A9ED-47B7-9E7E-57867445A740}" type="datetimeFigureOut">
              <a:rPr lang="en-GB" smtClean="0"/>
              <a:t>09/07/2022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14CEF6-D15A-4031-8A90-E872210F6FA8}"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52635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59EB50-A9ED-47B7-9E7E-57867445A740}" type="datetimeFigureOut">
              <a:rPr lang="en-GB" smtClean="0"/>
              <a:t>09/07/2022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14CEF6-D15A-4031-8A90-E872210F6FA8}" type="slidenum">
              <a:rPr lang="en-GB" smtClean="0"/>
              <a:t>‹#›</a:t>
            </a:fld>
            <a:endParaRPr lang="en-GB"/>
          </a:p>
        </p:txBody>
      </p:sp>
    </p:spTree>
    <p:extLst>
      <p:ext uri="{BB962C8B-B14F-4D97-AF65-F5344CB8AC3E}">
        <p14:creationId xmlns:p14="http://schemas.microsoft.com/office/powerpoint/2010/main" val="589399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5"/>
            <a:ext cx="4937760" cy="32867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2867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59EB50-A9ED-47B7-9E7E-57867445A740}" type="datetimeFigureOut">
              <a:rPr lang="en-GB" smtClean="0"/>
              <a:t>09/07/2022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414CEF6-D15A-4031-8A90-E872210F6FA8}" type="slidenum">
              <a:rPr lang="en-GB" smtClean="0"/>
              <a:t>‹#›</a:t>
            </a:fld>
            <a:endParaRPr lang="en-GB"/>
          </a:p>
        </p:txBody>
      </p:sp>
    </p:spTree>
    <p:extLst>
      <p:ext uri="{BB962C8B-B14F-4D97-AF65-F5344CB8AC3E}">
        <p14:creationId xmlns:p14="http://schemas.microsoft.com/office/powerpoint/2010/main" val="32171454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59EB50-A9ED-47B7-9E7E-57867445A740}" type="datetimeFigureOut">
              <a:rPr lang="en-GB" smtClean="0"/>
              <a:t>09/07/2022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414CEF6-D15A-4031-8A90-E872210F6FA8}" type="slidenum">
              <a:rPr lang="en-GB" smtClean="0"/>
              <a:t>‹#›</a:t>
            </a:fld>
            <a:endParaRPr lang="en-GB"/>
          </a:p>
        </p:txBody>
      </p:sp>
    </p:spTree>
    <p:extLst>
      <p:ext uri="{BB962C8B-B14F-4D97-AF65-F5344CB8AC3E}">
        <p14:creationId xmlns:p14="http://schemas.microsoft.com/office/powerpoint/2010/main" val="21601689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4859EB50-A9ED-47B7-9E7E-57867445A740}" type="datetimeFigureOut">
              <a:rPr lang="en-GB" smtClean="0"/>
              <a:t>09/07/2022</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F414CEF6-D15A-4031-8A90-E872210F6FA8}" type="slidenum">
              <a:rPr lang="en-GB" smtClean="0"/>
              <a:t>‹#›</a:t>
            </a:fld>
            <a:endParaRPr lang="en-GB"/>
          </a:p>
        </p:txBody>
      </p:sp>
    </p:spTree>
    <p:extLst>
      <p:ext uri="{BB962C8B-B14F-4D97-AF65-F5344CB8AC3E}">
        <p14:creationId xmlns:p14="http://schemas.microsoft.com/office/powerpoint/2010/main" val="27538351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4859EB50-A9ED-47B7-9E7E-57867445A740}" type="datetimeFigureOut">
              <a:rPr lang="en-GB" smtClean="0"/>
              <a:t>09/07/2022</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F414CEF6-D15A-4031-8A90-E872210F6FA8}" type="slidenum">
              <a:rPr lang="en-GB" smtClean="0"/>
              <a:t>‹#›</a:t>
            </a:fld>
            <a:endParaRPr lang="en-GB"/>
          </a:p>
        </p:txBody>
      </p:sp>
    </p:spTree>
    <p:extLst>
      <p:ext uri="{BB962C8B-B14F-4D97-AF65-F5344CB8AC3E}">
        <p14:creationId xmlns:p14="http://schemas.microsoft.com/office/powerpoint/2010/main" val="41399008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859EB50-A9ED-47B7-9E7E-57867445A740}" type="datetimeFigureOut">
              <a:rPr lang="en-GB" smtClean="0"/>
              <a:t>09/07/2022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14CEF6-D15A-4031-8A90-E872210F6FA8}" type="slidenum">
              <a:rPr lang="en-GB" smtClean="0"/>
              <a:t>‹#›</a:t>
            </a:fld>
            <a:endParaRPr lang="en-GB"/>
          </a:p>
        </p:txBody>
      </p:sp>
    </p:spTree>
    <p:extLst>
      <p:ext uri="{BB962C8B-B14F-4D97-AF65-F5344CB8AC3E}">
        <p14:creationId xmlns:p14="http://schemas.microsoft.com/office/powerpoint/2010/main" val="38488223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59EB50-A9ED-47B7-9E7E-57867445A740}" type="datetimeFigureOut">
              <a:rPr lang="en-GB" smtClean="0"/>
              <a:t>09/07/2022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14CEF6-D15A-4031-8A90-E872210F6FA8}" type="slidenum">
              <a:rPr lang="en-GB" smtClean="0"/>
              <a:t>‹#›</a:t>
            </a:fld>
            <a:endParaRPr lang="en-GB"/>
          </a:p>
        </p:txBody>
      </p:sp>
    </p:spTree>
    <p:extLst>
      <p:ext uri="{BB962C8B-B14F-4D97-AF65-F5344CB8AC3E}">
        <p14:creationId xmlns:p14="http://schemas.microsoft.com/office/powerpoint/2010/main" val="14965832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59EB50-A9ED-47B7-9E7E-57867445A740}" type="datetimeFigureOut">
              <a:rPr lang="en-GB" smtClean="0"/>
              <a:t>09/07/2022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14CEF6-D15A-4031-8A90-E872210F6FA8}" type="slidenum">
              <a:rPr lang="en-GB" smtClean="0"/>
              <a:t>‹#›</a:t>
            </a:fld>
            <a:endParaRPr lang="en-GB"/>
          </a:p>
        </p:txBody>
      </p:sp>
    </p:spTree>
    <p:extLst>
      <p:ext uri="{BB962C8B-B14F-4D97-AF65-F5344CB8AC3E}">
        <p14:creationId xmlns:p14="http://schemas.microsoft.com/office/powerpoint/2010/main" val="8256647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4859EB50-A9ED-47B7-9E7E-57867445A740}" type="datetimeFigureOut">
              <a:rPr lang="en-GB" smtClean="0"/>
              <a:t>09/07/2022</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F414CEF6-D15A-4031-8A90-E872210F6FA8}"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95134097"/>
      </p:ext>
    </p:extLst>
  </p:cSld>
  <p:clrMap bg1="lt1" tx1="dk1" bg2="lt2" tx2="dk2" accent1="accent1" accent2="accent2" accent3="accent3" accent4="accent4" accent5="accent5" accent6="accent6" hlink="hlink" folHlink="folHlink"/>
  <p:sldLayoutIdLst>
    <p:sldLayoutId id="2147483738" r:id="rId1"/>
    <p:sldLayoutId id="2147483739" r:id="rId2"/>
    <p:sldLayoutId id="2147483740" r:id="rId3"/>
    <p:sldLayoutId id="2147483741" r:id="rId4"/>
    <p:sldLayoutId id="2147483742" r:id="rId5"/>
    <p:sldLayoutId id="2147483743" r:id="rId6"/>
    <p:sldLayoutId id="2147483744" r:id="rId7"/>
    <p:sldLayoutId id="2147483745" r:id="rId8"/>
    <p:sldLayoutId id="2147483746" r:id="rId9"/>
    <p:sldLayoutId id="2147483747" r:id="rId10"/>
    <p:sldLayoutId id="2147483748"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commons.wikimedia.org/wiki/File:Nuvola_welsh_flag_simplified.svg"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8" Type="http://schemas.openxmlformats.org/officeDocument/2006/relationships/image" Target="../media/image9.jp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10" Type="http://schemas.openxmlformats.org/officeDocument/2006/relationships/image" Target="../media/image11.png"/><Relationship Id="rId4" Type="http://schemas.openxmlformats.org/officeDocument/2006/relationships/diagramLayout" Target="../diagrams/layout1.xml"/><Relationship Id="rId9" Type="http://schemas.openxmlformats.org/officeDocument/2006/relationships/image" Target="../media/image10.jpg"/></Relationships>
</file>

<file path=ppt/slides/_rels/slide4.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png"/><Relationship Id="rId1" Type="http://schemas.openxmlformats.org/officeDocument/2006/relationships/slideLayout" Target="../slideLayouts/slideLayout6.xml"/><Relationship Id="rId4" Type="http://schemas.openxmlformats.org/officeDocument/2006/relationships/image" Target="../media/image13.jpg"/></Relationships>
</file>

<file path=ppt/slides/_rels/slide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png"/><Relationship Id="rId1" Type="http://schemas.openxmlformats.org/officeDocument/2006/relationships/slideLayout" Target="../slideLayouts/slideLayout6.xml"/><Relationship Id="rId4" Type="http://schemas.openxmlformats.org/officeDocument/2006/relationships/image" Target="../media/image15.jpg"/></Relationships>
</file>

<file path=ppt/slides/_rels/slide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png"/><Relationship Id="rId1" Type="http://schemas.openxmlformats.org/officeDocument/2006/relationships/slideLayout" Target="../slideLayouts/slideLayout6.xml"/><Relationship Id="rId4" Type="http://schemas.openxmlformats.org/officeDocument/2006/relationships/image" Target="../media/image18.jpg"/></Relationships>
</file>

<file path=ppt/slides/_rels/slide7.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png"/><Relationship Id="rId1" Type="http://schemas.openxmlformats.org/officeDocument/2006/relationships/slideLayout" Target="../slideLayouts/slideLayout6.xml"/><Relationship Id="rId4" Type="http://schemas.openxmlformats.org/officeDocument/2006/relationships/image" Target="../media/image20.jpg"/></Relationships>
</file>

<file path=ppt/slides/_rels/slide8.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image" Target="../media/image27.png"/><Relationship Id="rId13" Type="http://schemas.openxmlformats.org/officeDocument/2006/relationships/image" Target="../media/image32.svg"/><Relationship Id="rId3" Type="http://schemas.openxmlformats.org/officeDocument/2006/relationships/image" Target="../media/image22.png"/><Relationship Id="rId7" Type="http://schemas.openxmlformats.org/officeDocument/2006/relationships/image" Target="../media/image26.svg"/><Relationship Id="rId12" Type="http://schemas.openxmlformats.org/officeDocument/2006/relationships/image" Target="../media/image31.png"/><Relationship Id="rId2" Type="http://schemas.openxmlformats.org/officeDocument/2006/relationships/hyperlink" Target="https://hwb.gov.wales/curriculum-for-wales/" TargetMode="External"/><Relationship Id="rId1" Type="http://schemas.openxmlformats.org/officeDocument/2006/relationships/slideLayout" Target="../slideLayouts/slideLayout7.xml"/><Relationship Id="rId6" Type="http://schemas.openxmlformats.org/officeDocument/2006/relationships/image" Target="../media/image25.png"/><Relationship Id="rId11" Type="http://schemas.openxmlformats.org/officeDocument/2006/relationships/image" Target="../media/image30.svg"/><Relationship Id="rId5" Type="http://schemas.openxmlformats.org/officeDocument/2006/relationships/image" Target="../media/image24.svg"/><Relationship Id="rId15" Type="http://schemas.openxmlformats.org/officeDocument/2006/relationships/image" Target="../media/image33.png"/><Relationship Id="rId10" Type="http://schemas.openxmlformats.org/officeDocument/2006/relationships/image" Target="../media/image29.png"/><Relationship Id="rId4" Type="http://schemas.openxmlformats.org/officeDocument/2006/relationships/image" Target="../media/image23.png"/><Relationship Id="rId9" Type="http://schemas.openxmlformats.org/officeDocument/2006/relationships/image" Target="../media/image28.svg"/><Relationship Id="rId1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hyperlink" Target="#gid=0"/><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7.jpg"/><Relationship Id="rId5" Type="http://schemas.openxmlformats.org/officeDocument/2006/relationships/image" Target="../media/image36.jpg"/><Relationship Id="rId4" Type="http://schemas.openxmlformats.org/officeDocument/2006/relationships/image" Target="../media/image35.jpg"/></Relationships>
</file>

<file path=ppt/slides/_rels/slide14.xml.rels><?xml version="1.0" encoding="UTF-8" standalone="yes"?>
<Relationships xmlns="http://schemas.openxmlformats.org/package/2006/relationships"><Relationship Id="rId8" Type="http://schemas.openxmlformats.org/officeDocument/2006/relationships/image" Target="../media/image43.jpg"/><Relationship Id="rId13" Type="http://schemas.openxmlformats.org/officeDocument/2006/relationships/image" Target="../media/image48.jpg"/><Relationship Id="rId3" Type="http://schemas.openxmlformats.org/officeDocument/2006/relationships/image" Target="../media/image38.png"/><Relationship Id="rId7" Type="http://schemas.openxmlformats.org/officeDocument/2006/relationships/image" Target="../media/image42.jpg"/><Relationship Id="rId12" Type="http://schemas.openxmlformats.org/officeDocument/2006/relationships/image" Target="../media/image47.jpg"/><Relationship Id="rId2" Type="http://schemas.openxmlformats.org/officeDocument/2006/relationships/image" Target="../media/image1.png"/><Relationship Id="rId16" Type="http://schemas.openxmlformats.org/officeDocument/2006/relationships/image" Target="../media/image51.jpg"/><Relationship Id="rId1" Type="http://schemas.openxmlformats.org/officeDocument/2006/relationships/slideLayout" Target="../slideLayouts/slideLayout7.xml"/><Relationship Id="rId6" Type="http://schemas.openxmlformats.org/officeDocument/2006/relationships/image" Target="../media/image41.jpg"/><Relationship Id="rId11" Type="http://schemas.openxmlformats.org/officeDocument/2006/relationships/image" Target="../media/image46.jpg"/><Relationship Id="rId5" Type="http://schemas.openxmlformats.org/officeDocument/2006/relationships/image" Target="../media/image40.jpg"/><Relationship Id="rId15" Type="http://schemas.openxmlformats.org/officeDocument/2006/relationships/image" Target="../media/image50.jpg"/><Relationship Id="rId10" Type="http://schemas.openxmlformats.org/officeDocument/2006/relationships/image" Target="../media/image45.jpg"/><Relationship Id="rId4" Type="http://schemas.openxmlformats.org/officeDocument/2006/relationships/image" Target="../media/image39.jpg"/><Relationship Id="rId9" Type="http://schemas.openxmlformats.org/officeDocument/2006/relationships/image" Target="../media/image44.jpg"/><Relationship Id="rId14" Type="http://schemas.openxmlformats.org/officeDocument/2006/relationships/image" Target="../media/image49.jpg"/></Relationships>
</file>

<file path=ppt/slides/_rels/slide15.xml.rels><?xml version="1.0" encoding="UTF-8" standalone="yes"?>
<Relationships xmlns="http://schemas.openxmlformats.org/package/2006/relationships"><Relationship Id="rId3" Type="http://schemas.openxmlformats.org/officeDocument/2006/relationships/hyperlink" Target="https://gov.wales/sites/default/files/publications/2022-01/curriculum-for-wales-relationships-sexuality-education-code.pdf" TargetMode="External"/><Relationship Id="rId7" Type="http://schemas.openxmlformats.org/officeDocument/2006/relationships/image" Target="../media/image52.png"/><Relationship Id="rId2" Type="http://schemas.openxmlformats.org/officeDocument/2006/relationships/hyperlink" Target="https://hwb.gov.wales/curriculum-for-wales" TargetMode="External"/><Relationship Id="rId1" Type="http://schemas.openxmlformats.org/officeDocument/2006/relationships/slideLayout" Target="../slideLayouts/slideLayout7.xml"/><Relationship Id="rId6" Type="http://schemas.openxmlformats.org/officeDocument/2006/relationships/hyperlink" Target="https://www.badenpowell-cardiff.co.uk/" TargetMode="External"/><Relationship Id="rId5" Type="http://schemas.openxmlformats.org/officeDocument/2006/relationships/hyperlink" Target="https://hwb.gov.wales/siarter-iaith/" TargetMode="External"/><Relationship Id="rId4" Type="http://schemas.openxmlformats.org/officeDocument/2006/relationships/hyperlink" Target="https://gov.wales/the-additional-learning-needs-code-and-regulation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BBE17B-6941-41B1-8427-DE9FB9565246}"/>
              </a:ext>
            </a:extLst>
          </p:cNvPr>
          <p:cNvSpPr>
            <a:spLocks noGrp="1"/>
          </p:cNvSpPr>
          <p:nvPr>
            <p:ph type="ctrTitle"/>
          </p:nvPr>
        </p:nvSpPr>
        <p:spPr>
          <a:xfrm>
            <a:off x="2275618" y="494729"/>
            <a:ext cx="7222116" cy="800860"/>
          </a:xfrm>
        </p:spPr>
        <p:txBody>
          <a:bodyPr>
            <a:normAutofit/>
          </a:bodyPr>
          <a:lstStyle/>
          <a:p>
            <a:r>
              <a:rPr lang="en-GB" sz="4000" b="1" dirty="0">
                <a:latin typeface="Comic Sans MS" panose="030F0702030302020204" pitchFamily="66" charset="0"/>
              </a:rPr>
              <a:t>Baden Powell Primary School</a:t>
            </a:r>
          </a:p>
        </p:txBody>
      </p:sp>
      <p:sp>
        <p:nvSpPr>
          <p:cNvPr id="3" name="Subtitle 2">
            <a:extLst>
              <a:ext uri="{FF2B5EF4-FFF2-40B4-BE49-F238E27FC236}">
                <a16:creationId xmlns:a16="http://schemas.microsoft.com/office/drawing/2014/main" id="{D0E81991-FEF0-4B08-AE45-17089CDBFB63}"/>
              </a:ext>
            </a:extLst>
          </p:cNvPr>
          <p:cNvSpPr>
            <a:spLocks noGrp="1"/>
          </p:cNvSpPr>
          <p:nvPr>
            <p:ph type="subTitle" idx="1"/>
          </p:nvPr>
        </p:nvSpPr>
        <p:spPr>
          <a:xfrm>
            <a:off x="2595353" y="2217351"/>
            <a:ext cx="6645897" cy="2423297"/>
          </a:xfrm>
        </p:spPr>
        <p:txBody>
          <a:bodyPr>
            <a:normAutofit/>
          </a:bodyPr>
          <a:lstStyle/>
          <a:p>
            <a:pPr algn="ctr"/>
            <a:r>
              <a:rPr lang="en-GB" sz="3600" b="1" dirty="0">
                <a:solidFill>
                  <a:schemeClr val="tx1"/>
                </a:solidFill>
                <a:latin typeface="Comic Sans MS" panose="030F0702030302020204" pitchFamily="66" charset="0"/>
              </a:rPr>
              <a:t>Curriculum </a:t>
            </a:r>
          </a:p>
          <a:p>
            <a:pPr algn="ctr"/>
            <a:r>
              <a:rPr lang="en-GB" sz="3600" b="1" dirty="0">
                <a:solidFill>
                  <a:schemeClr val="tx1"/>
                </a:solidFill>
                <a:latin typeface="Comic Sans MS" panose="030F0702030302020204" pitchFamily="66" charset="0"/>
              </a:rPr>
              <a:t>for </a:t>
            </a:r>
          </a:p>
          <a:p>
            <a:pPr algn="ctr"/>
            <a:r>
              <a:rPr lang="en-GB" sz="3600" b="1" dirty="0">
                <a:solidFill>
                  <a:schemeClr val="tx1"/>
                </a:solidFill>
                <a:latin typeface="Comic Sans MS" panose="030F0702030302020204" pitchFamily="66" charset="0"/>
              </a:rPr>
              <a:t>Wales</a:t>
            </a:r>
          </a:p>
          <a:p>
            <a:pPr algn="ctr"/>
            <a:endParaRPr lang="en-GB" sz="4000" b="1" dirty="0">
              <a:solidFill>
                <a:schemeClr val="tx1"/>
              </a:solidFill>
              <a:latin typeface="Comic Sans MS" panose="030F0702030302020204" pitchFamily="66" charset="0"/>
            </a:endParaRPr>
          </a:p>
          <a:p>
            <a:pPr algn="ctr"/>
            <a:endParaRPr lang="en-GB" sz="4000" dirty="0">
              <a:solidFill>
                <a:schemeClr val="tx1"/>
              </a:solidFill>
              <a:latin typeface="Comic Sans MS" panose="030F0702030302020204" pitchFamily="66" charset="0"/>
            </a:endParaRPr>
          </a:p>
          <a:p>
            <a:pPr algn="ctr"/>
            <a:endParaRPr lang="en-GB" sz="4000" dirty="0">
              <a:solidFill>
                <a:schemeClr val="tx1"/>
              </a:solidFill>
              <a:latin typeface="Comic Sans MS" panose="030F0702030302020204" pitchFamily="66" charset="0"/>
            </a:endParaRPr>
          </a:p>
          <a:p>
            <a:pPr marL="342900" indent="-342900" algn="ctr">
              <a:buFont typeface="Arial" panose="020B0604020202020204" pitchFamily="34" charset="0"/>
              <a:buChar char="•"/>
            </a:pPr>
            <a:endParaRPr lang="en-GB" sz="4000" dirty="0">
              <a:solidFill>
                <a:schemeClr val="tx1"/>
              </a:solidFill>
              <a:latin typeface="Comic Sans MS" panose="030F0702030302020204" pitchFamily="66" charset="0"/>
            </a:endParaRPr>
          </a:p>
          <a:p>
            <a:pPr algn="ctr"/>
            <a:endParaRPr lang="en-GB" sz="4000" dirty="0">
              <a:solidFill>
                <a:schemeClr val="tx1"/>
              </a:solidFill>
              <a:latin typeface="Comic Sans MS" panose="030F0702030302020204" pitchFamily="66" charset="0"/>
            </a:endParaRPr>
          </a:p>
        </p:txBody>
      </p:sp>
      <p:pic>
        <p:nvPicPr>
          <p:cNvPr id="6" name="Picture 5">
            <a:extLst>
              <a:ext uri="{FF2B5EF4-FFF2-40B4-BE49-F238E27FC236}">
                <a16:creationId xmlns:a16="http://schemas.microsoft.com/office/drawing/2014/main" id="{0EE64D77-8C9B-4E51-B141-219D622A996E}"/>
              </a:ext>
            </a:extLst>
          </p:cNvPr>
          <p:cNvPicPr>
            <a:picLocks noChangeAspect="1"/>
          </p:cNvPicPr>
          <p:nvPr/>
        </p:nvPicPr>
        <p:blipFill>
          <a:blip r:embed="rId2"/>
          <a:stretch>
            <a:fillRect/>
          </a:stretch>
        </p:blipFill>
        <p:spPr>
          <a:xfrm>
            <a:off x="1279732" y="2318574"/>
            <a:ext cx="1671018" cy="1665155"/>
          </a:xfrm>
          <a:prstGeom prst="rect">
            <a:avLst/>
          </a:prstGeom>
        </p:spPr>
      </p:pic>
      <p:sp>
        <p:nvSpPr>
          <p:cNvPr id="4" name="Rectangle: Rounded Corners 3">
            <a:extLst>
              <a:ext uri="{FF2B5EF4-FFF2-40B4-BE49-F238E27FC236}">
                <a16:creationId xmlns:a16="http://schemas.microsoft.com/office/drawing/2014/main" id="{0C8E6328-32BB-4FF1-90D3-F7404939E93C}"/>
              </a:ext>
            </a:extLst>
          </p:cNvPr>
          <p:cNvSpPr/>
          <p:nvPr/>
        </p:nvSpPr>
        <p:spPr>
          <a:xfrm>
            <a:off x="3608138" y="5136229"/>
            <a:ext cx="4557076" cy="426181"/>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omic Sans MS" panose="030F0702030302020204" pitchFamily="66" charset="0"/>
              </a:rPr>
              <a:t>      Aim high, Achieve more, Be happy</a:t>
            </a:r>
          </a:p>
        </p:txBody>
      </p:sp>
      <p:pic>
        <p:nvPicPr>
          <p:cNvPr id="11" name="Picture 10">
            <a:extLst>
              <a:ext uri="{FF2B5EF4-FFF2-40B4-BE49-F238E27FC236}">
                <a16:creationId xmlns:a16="http://schemas.microsoft.com/office/drawing/2014/main" id="{1C241E5D-FEB4-45B1-8BD7-600D5250E457}"/>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497734" y="2318574"/>
            <a:ext cx="1344170" cy="1344170"/>
          </a:xfrm>
          <a:prstGeom prst="rect">
            <a:avLst/>
          </a:prstGeom>
        </p:spPr>
      </p:pic>
    </p:spTree>
    <p:extLst>
      <p:ext uri="{BB962C8B-B14F-4D97-AF65-F5344CB8AC3E}">
        <p14:creationId xmlns:p14="http://schemas.microsoft.com/office/powerpoint/2010/main" val="40331246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B9FBD-E144-4BE2-8A23-3EE3E4C89002}"/>
              </a:ext>
            </a:extLst>
          </p:cNvPr>
          <p:cNvSpPr>
            <a:spLocks noGrp="1"/>
          </p:cNvSpPr>
          <p:nvPr>
            <p:ph type="title"/>
          </p:nvPr>
        </p:nvSpPr>
        <p:spPr>
          <a:xfrm>
            <a:off x="1095740" y="287773"/>
            <a:ext cx="9582978" cy="1361845"/>
          </a:xfrm>
        </p:spPr>
        <p:txBody>
          <a:bodyPr>
            <a:noAutofit/>
          </a:bodyPr>
          <a:lstStyle/>
          <a:p>
            <a:pPr>
              <a:lnSpc>
                <a:spcPct val="150000"/>
              </a:lnSpc>
            </a:pPr>
            <a:r>
              <a:rPr lang="en-GB" sz="2000" b="1" dirty="0">
                <a:solidFill>
                  <a:schemeClr val="tx1"/>
                </a:solidFill>
                <a:latin typeface="Comic Sans MS" panose="030F0702030302020204" pitchFamily="66" charset="0"/>
              </a:rPr>
              <a:t>Our Curriculum Vision</a:t>
            </a:r>
            <a:br>
              <a:rPr lang="en-GB" sz="2000" b="1" dirty="0">
                <a:solidFill>
                  <a:schemeClr val="tx1"/>
                </a:solidFill>
                <a:latin typeface="Comic Sans MS" panose="030F0702030302020204" pitchFamily="66" charset="0"/>
              </a:rPr>
            </a:br>
            <a:r>
              <a:rPr lang="en-GB" sz="2000" dirty="0">
                <a:solidFill>
                  <a:schemeClr val="tx1"/>
                </a:solidFill>
                <a:latin typeface="Comic Sans MS" panose="030F0702030302020204" pitchFamily="66" charset="0"/>
              </a:rPr>
              <a:t>To develop a high quality learning environment where all learners feel </a:t>
            </a:r>
            <a:br>
              <a:rPr lang="en-GB" sz="2000" dirty="0">
                <a:solidFill>
                  <a:schemeClr val="tx1"/>
                </a:solidFill>
                <a:latin typeface="Comic Sans MS" panose="030F0702030302020204" pitchFamily="66" charset="0"/>
              </a:rPr>
            </a:br>
            <a:r>
              <a:rPr lang="en-GB" sz="2000" dirty="0">
                <a:solidFill>
                  <a:schemeClr val="tx1"/>
                </a:solidFill>
                <a:latin typeface="Comic Sans MS" panose="030F0702030302020204" pitchFamily="66" charset="0"/>
              </a:rPr>
              <a:t>happy and safe, and achieve their full potential.</a:t>
            </a:r>
          </a:p>
        </p:txBody>
      </p:sp>
      <p:sp>
        <p:nvSpPr>
          <p:cNvPr id="3" name="Rectangle: Rounded Corners 2">
            <a:extLst>
              <a:ext uri="{FF2B5EF4-FFF2-40B4-BE49-F238E27FC236}">
                <a16:creationId xmlns:a16="http://schemas.microsoft.com/office/drawing/2014/main" id="{D2EB0444-0EC3-4F4A-82D7-A8ECD31EA837}"/>
              </a:ext>
            </a:extLst>
          </p:cNvPr>
          <p:cNvSpPr/>
          <p:nvPr/>
        </p:nvSpPr>
        <p:spPr>
          <a:xfrm>
            <a:off x="244896" y="1883634"/>
            <a:ext cx="4600481" cy="4375763"/>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lnSpc>
                <a:spcPct val="107000"/>
              </a:lnSpc>
              <a:spcAft>
                <a:spcPts val="800"/>
              </a:spcAft>
            </a:pPr>
            <a:r>
              <a:rPr lang="en-GB" sz="2000" kern="0" dirty="0">
                <a:solidFill>
                  <a:sysClr val="windowText" lastClr="000000"/>
                </a:solidFill>
                <a:latin typeface="Comic Sans MS" panose="030F0702030302020204" pitchFamily="66" charset="0"/>
                <a:ea typeface="Calibri" panose="020F0502020204030204" pitchFamily="34" charset="0"/>
                <a:cs typeface="Times New Roman" panose="02020603050405020304" pitchFamily="18" charset="0"/>
              </a:rPr>
              <a:t>At Baden Powell, our aim is for all learners to be active, interested and increasingly independent. </a:t>
            </a:r>
          </a:p>
          <a:p>
            <a:pPr lvl="0" algn="ctr" defTabSz="914400">
              <a:lnSpc>
                <a:spcPct val="107000"/>
              </a:lnSpc>
              <a:spcAft>
                <a:spcPts val="800"/>
              </a:spcAft>
            </a:pPr>
            <a:r>
              <a:rPr lang="en-GB" sz="2000" kern="0" dirty="0">
                <a:solidFill>
                  <a:sysClr val="windowText" lastClr="000000"/>
                </a:solidFill>
                <a:latin typeface="Comic Sans MS" panose="030F0702030302020204" pitchFamily="66" charset="0"/>
                <a:ea typeface="Calibri" panose="020F0502020204030204" pitchFamily="34" charset="0"/>
                <a:cs typeface="Times New Roman" panose="02020603050405020304" pitchFamily="18" charset="0"/>
              </a:rPr>
              <a:t>We aim to provide a curriculum that is engaging and challenging, enabling learners to achieve their full potential. </a:t>
            </a:r>
          </a:p>
          <a:p>
            <a:pPr lvl="0" algn="ctr" defTabSz="914400">
              <a:lnSpc>
                <a:spcPct val="107000"/>
              </a:lnSpc>
              <a:spcAft>
                <a:spcPts val="800"/>
              </a:spcAft>
            </a:pPr>
            <a:r>
              <a:rPr lang="en-GB" sz="2000" kern="0" dirty="0">
                <a:solidFill>
                  <a:sysClr val="windowText" lastClr="000000"/>
                </a:solidFill>
                <a:latin typeface="Comic Sans MS" panose="030F0702030302020204" pitchFamily="66" charset="0"/>
                <a:ea typeface="Calibri" panose="020F0502020204030204" pitchFamily="34" charset="0"/>
                <a:cs typeface="Times New Roman" panose="02020603050405020304" pitchFamily="18" charset="0"/>
              </a:rPr>
              <a:t>Our goal is for our learners, </a:t>
            </a:r>
            <a:r>
              <a:rPr lang="en-GB" sz="2000" kern="0">
                <a:solidFill>
                  <a:sysClr val="windowText" lastClr="000000"/>
                </a:solidFill>
                <a:latin typeface="Comic Sans MS" panose="030F0702030302020204" pitchFamily="66" charset="0"/>
                <a:ea typeface="Calibri" panose="020F0502020204030204" pitchFamily="34" charset="0"/>
                <a:cs typeface="Times New Roman" panose="02020603050405020304" pitchFamily="18" charset="0"/>
              </a:rPr>
              <a:t>staff and community </a:t>
            </a:r>
            <a:r>
              <a:rPr lang="en-GB" sz="2000" kern="0" dirty="0">
                <a:solidFill>
                  <a:sysClr val="windowText" lastClr="000000"/>
                </a:solidFill>
                <a:latin typeface="Comic Sans MS" panose="030F0702030302020204" pitchFamily="66" charset="0"/>
                <a:ea typeface="Calibri" panose="020F0502020204030204" pitchFamily="34" charset="0"/>
                <a:cs typeface="Times New Roman" panose="02020603050405020304" pitchFamily="18" charset="0"/>
              </a:rPr>
              <a:t>to feel safe, be resilient and respectful, and well prepared for the future.</a:t>
            </a:r>
          </a:p>
        </p:txBody>
      </p:sp>
      <p:sp>
        <p:nvSpPr>
          <p:cNvPr id="4" name="Rectangle: Rounded Corners 3">
            <a:extLst>
              <a:ext uri="{FF2B5EF4-FFF2-40B4-BE49-F238E27FC236}">
                <a16:creationId xmlns:a16="http://schemas.microsoft.com/office/drawing/2014/main" id="{A3685569-F382-4E21-860C-F7F947851E6E}"/>
              </a:ext>
            </a:extLst>
          </p:cNvPr>
          <p:cNvSpPr/>
          <p:nvPr/>
        </p:nvSpPr>
        <p:spPr>
          <a:xfrm>
            <a:off x="7986854" y="1883635"/>
            <a:ext cx="3815505" cy="41778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b="1" dirty="0">
                <a:latin typeface="Comic Sans MS" panose="030F0702030302020204" pitchFamily="66" charset="0"/>
              </a:rPr>
              <a:t>Values &amp; Aims</a:t>
            </a:r>
          </a:p>
          <a:p>
            <a:endParaRPr lang="en-GB" sz="1400" dirty="0">
              <a:latin typeface="Comic Sans MS" panose="030F0702030302020204" pitchFamily="66" charset="0"/>
            </a:endParaRPr>
          </a:p>
          <a:p>
            <a:r>
              <a:rPr lang="en-GB" sz="1400" b="1" dirty="0">
                <a:latin typeface="Comic Sans MS" panose="030F0702030302020204" pitchFamily="66" charset="0"/>
              </a:rPr>
              <a:t>Respect</a:t>
            </a:r>
            <a:r>
              <a:rPr lang="en-GB" sz="1400" dirty="0">
                <a:latin typeface="Comic Sans MS" panose="030F0702030302020204" pitchFamily="66" charset="0"/>
              </a:rPr>
              <a:t> To respect ourselves and others, and the environment around us.</a:t>
            </a:r>
          </a:p>
          <a:p>
            <a:r>
              <a:rPr lang="en-GB" sz="1400" b="1" dirty="0">
                <a:latin typeface="Comic Sans MS" panose="030F0702030302020204" pitchFamily="66" charset="0"/>
              </a:rPr>
              <a:t>Achieve</a:t>
            </a:r>
            <a:r>
              <a:rPr lang="en-GB" sz="1400" dirty="0">
                <a:latin typeface="Comic Sans MS" panose="030F0702030302020204" pitchFamily="66" charset="0"/>
              </a:rPr>
              <a:t> To work hard to and challenge ourselves in all we do.</a:t>
            </a:r>
          </a:p>
          <a:p>
            <a:r>
              <a:rPr lang="en-GB" sz="1400" b="1" dirty="0">
                <a:latin typeface="Comic Sans MS" panose="030F0702030302020204" pitchFamily="66" charset="0"/>
              </a:rPr>
              <a:t>Inclusive</a:t>
            </a:r>
            <a:r>
              <a:rPr lang="en-GB" sz="1400" dirty="0">
                <a:latin typeface="Comic Sans MS" panose="030F0702030302020204" pitchFamily="66" charset="0"/>
              </a:rPr>
              <a:t> To treat everyone fairly and care for others.</a:t>
            </a:r>
          </a:p>
          <a:p>
            <a:r>
              <a:rPr lang="en-GB" sz="1400" b="1" dirty="0">
                <a:latin typeface="Comic Sans MS" panose="030F0702030302020204" pitchFamily="66" charset="0"/>
              </a:rPr>
              <a:t>Secure</a:t>
            </a:r>
            <a:r>
              <a:rPr lang="en-GB" sz="1400" dirty="0">
                <a:latin typeface="Comic Sans MS" panose="030F0702030302020204" pitchFamily="66" charset="0"/>
              </a:rPr>
              <a:t> To make positive choices to keep ourselves safe, healthy and active.</a:t>
            </a:r>
          </a:p>
          <a:p>
            <a:r>
              <a:rPr lang="en-GB" sz="1400" b="1" dirty="0">
                <a:latin typeface="Comic Sans MS" panose="030F0702030302020204" pitchFamily="66" charset="0"/>
              </a:rPr>
              <a:t>Engaged</a:t>
            </a:r>
            <a:r>
              <a:rPr lang="en-GB" sz="1400" dirty="0">
                <a:latin typeface="Comic Sans MS" panose="030F0702030302020204" pitchFamily="66" charset="0"/>
              </a:rPr>
              <a:t> To enjoy new experiences and activities.</a:t>
            </a:r>
          </a:p>
          <a:p>
            <a:r>
              <a:rPr lang="en-GB" sz="1400" b="1" dirty="0">
                <a:latin typeface="Comic Sans MS" panose="030F0702030302020204" pitchFamily="66" charset="0"/>
              </a:rPr>
              <a:t>Resilient</a:t>
            </a:r>
            <a:r>
              <a:rPr lang="en-GB" sz="1400" dirty="0">
                <a:latin typeface="Comic Sans MS" panose="030F0702030302020204" pitchFamily="66" charset="0"/>
              </a:rPr>
              <a:t> To keep on trying and learn from our mistakes. </a:t>
            </a:r>
          </a:p>
          <a:p>
            <a:endParaRPr lang="en-GB" sz="1400" dirty="0">
              <a:latin typeface="Comic Sans MS" panose="030F0702030302020204" pitchFamily="66" charset="0"/>
            </a:endParaRPr>
          </a:p>
          <a:p>
            <a:r>
              <a:rPr lang="en-GB" sz="1200" i="1" dirty="0">
                <a:latin typeface="Comic Sans MS" panose="030F0702030302020204" pitchFamily="66" charset="0"/>
              </a:rPr>
              <a:t>Raiser: to move to a higher position; lift up; elevate</a:t>
            </a:r>
            <a:endParaRPr lang="en-GB" sz="1200" dirty="0">
              <a:latin typeface="Comic Sans MS" panose="030F0702030302020204" pitchFamily="66" charset="0"/>
            </a:endParaRPr>
          </a:p>
        </p:txBody>
      </p:sp>
      <p:pic>
        <p:nvPicPr>
          <p:cNvPr id="5" name="Picture 4">
            <a:extLst>
              <a:ext uri="{FF2B5EF4-FFF2-40B4-BE49-F238E27FC236}">
                <a16:creationId xmlns:a16="http://schemas.microsoft.com/office/drawing/2014/main" id="{273C8E48-A746-43E2-8D7A-A706092E42BD}"/>
              </a:ext>
            </a:extLst>
          </p:cNvPr>
          <p:cNvPicPr>
            <a:picLocks noChangeAspect="1"/>
          </p:cNvPicPr>
          <p:nvPr/>
        </p:nvPicPr>
        <p:blipFill>
          <a:blip r:embed="rId2"/>
          <a:stretch>
            <a:fillRect/>
          </a:stretch>
        </p:blipFill>
        <p:spPr>
          <a:xfrm>
            <a:off x="10279953" y="304398"/>
            <a:ext cx="1276655" cy="1272176"/>
          </a:xfrm>
          <a:prstGeom prst="rect">
            <a:avLst/>
          </a:prstGeom>
        </p:spPr>
      </p:pic>
      <p:sp>
        <p:nvSpPr>
          <p:cNvPr id="6" name="Rectangle: Rounded Corners 5">
            <a:extLst>
              <a:ext uri="{FF2B5EF4-FFF2-40B4-BE49-F238E27FC236}">
                <a16:creationId xmlns:a16="http://schemas.microsoft.com/office/drawing/2014/main" id="{F5B913CD-7A09-4576-85CF-EC5B939B1615}"/>
              </a:ext>
            </a:extLst>
          </p:cNvPr>
          <p:cNvSpPr/>
          <p:nvPr/>
        </p:nvSpPr>
        <p:spPr>
          <a:xfrm>
            <a:off x="5034925" y="5549311"/>
            <a:ext cx="2836456" cy="40843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tx1"/>
                </a:solidFill>
                <a:latin typeface="Comic Sans MS" panose="030F0702030302020204" pitchFamily="66" charset="0"/>
              </a:rPr>
              <a:t>Aim high, Achieve more, Be happy</a:t>
            </a:r>
          </a:p>
        </p:txBody>
      </p:sp>
      <p:pic>
        <p:nvPicPr>
          <p:cNvPr id="10" name="Picture 9">
            <a:extLst>
              <a:ext uri="{FF2B5EF4-FFF2-40B4-BE49-F238E27FC236}">
                <a16:creationId xmlns:a16="http://schemas.microsoft.com/office/drawing/2014/main" id="{4415F5C3-F6DE-486F-B033-0368FB70D02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72687" y="1990058"/>
            <a:ext cx="2286857" cy="3403694"/>
          </a:xfrm>
          <a:prstGeom prst="rect">
            <a:avLst/>
          </a:prstGeom>
          <a:ln>
            <a:noFill/>
          </a:ln>
          <a:effectLst>
            <a:softEdge rad="112500"/>
          </a:effectLst>
        </p:spPr>
      </p:pic>
    </p:spTree>
    <p:extLst>
      <p:ext uri="{BB962C8B-B14F-4D97-AF65-F5344CB8AC3E}">
        <p14:creationId xmlns:p14="http://schemas.microsoft.com/office/powerpoint/2010/main" val="33310875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7D6BCFB3-7432-4FDC-AC41-70BCB9A038D4}"/>
              </a:ext>
            </a:extLst>
          </p:cNvPr>
          <p:cNvSpPr/>
          <p:nvPr/>
        </p:nvSpPr>
        <p:spPr>
          <a:xfrm>
            <a:off x="2224727" y="471560"/>
            <a:ext cx="7975076" cy="887515"/>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omic Sans MS" panose="030F0702030302020204" pitchFamily="66" charset="0"/>
              </a:rPr>
              <a:t>At Baden Powell Primary School, our curriculum supports </a:t>
            </a:r>
          </a:p>
          <a:p>
            <a:pPr algn="ctr"/>
            <a:r>
              <a:rPr lang="en-GB" sz="2000" b="1" dirty="0">
                <a:solidFill>
                  <a:schemeClr val="tx1"/>
                </a:solidFill>
                <a:latin typeface="Comic Sans MS" panose="030F0702030302020204" pitchFamily="66" charset="0"/>
              </a:rPr>
              <a:t>all learners to …</a:t>
            </a:r>
          </a:p>
        </p:txBody>
      </p:sp>
      <p:pic>
        <p:nvPicPr>
          <p:cNvPr id="12" name="Picture 11">
            <a:extLst>
              <a:ext uri="{FF2B5EF4-FFF2-40B4-BE49-F238E27FC236}">
                <a16:creationId xmlns:a16="http://schemas.microsoft.com/office/drawing/2014/main" id="{3B233CF4-83F6-4256-9497-3F3F1409E1F0}"/>
              </a:ext>
            </a:extLst>
          </p:cNvPr>
          <p:cNvPicPr>
            <a:picLocks noChangeAspect="1"/>
          </p:cNvPicPr>
          <p:nvPr/>
        </p:nvPicPr>
        <p:blipFill>
          <a:blip r:embed="rId2"/>
          <a:stretch>
            <a:fillRect/>
          </a:stretch>
        </p:blipFill>
        <p:spPr>
          <a:xfrm>
            <a:off x="10608751" y="279230"/>
            <a:ext cx="1276655" cy="1272176"/>
          </a:xfrm>
          <a:prstGeom prst="rect">
            <a:avLst/>
          </a:prstGeom>
        </p:spPr>
      </p:pic>
      <p:graphicFrame>
        <p:nvGraphicFramePr>
          <p:cNvPr id="16" name="Diagram 15">
            <a:extLst>
              <a:ext uri="{FF2B5EF4-FFF2-40B4-BE49-F238E27FC236}">
                <a16:creationId xmlns:a16="http://schemas.microsoft.com/office/drawing/2014/main" id="{773A5E6B-736D-4ED7-B479-1C4B59229CC8}"/>
              </a:ext>
            </a:extLst>
          </p:cNvPr>
          <p:cNvGraphicFramePr/>
          <p:nvPr>
            <p:extLst>
              <p:ext uri="{D42A27DB-BD31-4B8C-83A1-F6EECF244321}">
                <p14:modId xmlns:p14="http://schemas.microsoft.com/office/powerpoint/2010/main" val="4129517831"/>
              </p:ext>
            </p:extLst>
          </p:nvPr>
        </p:nvGraphicFramePr>
        <p:xfrm>
          <a:off x="424431" y="2299360"/>
          <a:ext cx="8663007" cy="32530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Picture 4">
            <a:extLst>
              <a:ext uri="{FF2B5EF4-FFF2-40B4-BE49-F238E27FC236}">
                <a16:creationId xmlns:a16="http://schemas.microsoft.com/office/drawing/2014/main" id="{69BF294B-211F-4C34-8837-E5033E722ED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839874" y="1873653"/>
            <a:ext cx="1807670" cy="2282548"/>
          </a:xfrm>
          <a:prstGeom prst="rect">
            <a:avLst/>
          </a:prstGeom>
          <a:ln>
            <a:noFill/>
          </a:ln>
          <a:effectLst>
            <a:softEdge rad="112500"/>
          </a:effectLst>
        </p:spPr>
      </p:pic>
      <p:pic>
        <p:nvPicPr>
          <p:cNvPr id="18" name="Picture 17">
            <a:extLst>
              <a:ext uri="{FF2B5EF4-FFF2-40B4-BE49-F238E27FC236}">
                <a16:creationId xmlns:a16="http://schemas.microsoft.com/office/drawing/2014/main" id="{0467C2C8-F749-403D-86FB-CAC95DC1C88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189396" y="4156201"/>
            <a:ext cx="2250757" cy="2112624"/>
          </a:xfrm>
          <a:prstGeom prst="rect">
            <a:avLst/>
          </a:prstGeom>
          <a:ln>
            <a:noFill/>
          </a:ln>
          <a:effectLst>
            <a:softEdge rad="112500"/>
          </a:effectLst>
        </p:spPr>
      </p:pic>
      <p:pic>
        <p:nvPicPr>
          <p:cNvPr id="2" name="Picture 1">
            <a:extLst>
              <a:ext uri="{FF2B5EF4-FFF2-40B4-BE49-F238E27FC236}">
                <a16:creationId xmlns:a16="http://schemas.microsoft.com/office/drawing/2014/main" id="{CBAEB74E-50C7-4343-BF2B-A7F42FA9F4E5}"/>
              </a:ext>
            </a:extLst>
          </p:cNvPr>
          <p:cNvPicPr>
            <a:picLocks noChangeAspect="1"/>
          </p:cNvPicPr>
          <p:nvPr/>
        </p:nvPicPr>
        <p:blipFill>
          <a:blip r:embed="rId10"/>
          <a:stretch>
            <a:fillRect/>
          </a:stretch>
        </p:blipFill>
        <p:spPr>
          <a:xfrm>
            <a:off x="295143" y="85155"/>
            <a:ext cx="1841145" cy="1466251"/>
          </a:xfrm>
          <a:prstGeom prst="rect">
            <a:avLst/>
          </a:prstGeom>
        </p:spPr>
      </p:pic>
    </p:spTree>
    <p:extLst>
      <p:ext uri="{BB962C8B-B14F-4D97-AF65-F5344CB8AC3E}">
        <p14:creationId xmlns:p14="http://schemas.microsoft.com/office/powerpoint/2010/main" val="17538014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B706B3-AA20-4BB5-93C8-1A8982022C06}"/>
              </a:ext>
            </a:extLst>
          </p:cNvPr>
          <p:cNvSpPr>
            <a:spLocks noGrp="1"/>
          </p:cNvSpPr>
          <p:nvPr>
            <p:ph type="title"/>
          </p:nvPr>
        </p:nvSpPr>
        <p:spPr>
          <a:xfrm>
            <a:off x="354201" y="160562"/>
            <a:ext cx="9374175" cy="1309654"/>
          </a:xfrm>
        </p:spPr>
        <p:txBody>
          <a:bodyPr>
            <a:noAutofit/>
          </a:bodyPr>
          <a:lstStyle/>
          <a:p>
            <a:pPr>
              <a:lnSpc>
                <a:spcPct val="150000"/>
              </a:lnSpc>
            </a:pPr>
            <a:r>
              <a:rPr lang="en-GB" sz="2400" b="1" dirty="0">
                <a:solidFill>
                  <a:schemeClr val="tx1"/>
                </a:solidFill>
                <a:latin typeface="Comic Sans MS" panose="030F0702030302020204" pitchFamily="66" charset="0"/>
              </a:rPr>
              <a:t>How have practitioners, learners, parents, carers and wider community been engaged to inform the curriculum development?</a:t>
            </a:r>
            <a:endParaRPr lang="en-GB" sz="2400" dirty="0">
              <a:solidFill>
                <a:schemeClr val="tx1"/>
              </a:solidFill>
              <a:latin typeface="Comic Sans MS" panose="030F0702030302020204" pitchFamily="66" charset="0"/>
            </a:endParaRPr>
          </a:p>
        </p:txBody>
      </p:sp>
      <p:pic>
        <p:nvPicPr>
          <p:cNvPr id="3" name="Picture 2">
            <a:extLst>
              <a:ext uri="{FF2B5EF4-FFF2-40B4-BE49-F238E27FC236}">
                <a16:creationId xmlns:a16="http://schemas.microsoft.com/office/drawing/2014/main" id="{A77160EC-84FE-4D8B-A8D2-A603DF4D5056}"/>
              </a:ext>
            </a:extLst>
          </p:cNvPr>
          <p:cNvPicPr>
            <a:picLocks noChangeAspect="1"/>
          </p:cNvPicPr>
          <p:nvPr/>
        </p:nvPicPr>
        <p:blipFill>
          <a:blip r:embed="rId2"/>
          <a:stretch>
            <a:fillRect/>
          </a:stretch>
        </p:blipFill>
        <p:spPr>
          <a:xfrm>
            <a:off x="10613985" y="160562"/>
            <a:ext cx="1394110" cy="1389218"/>
          </a:xfrm>
          <a:prstGeom prst="rect">
            <a:avLst/>
          </a:prstGeom>
        </p:spPr>
      </p:pic>
      <p:sp>
        <p:nvSpPr>
          <p:cNvPr id="8" name="Rectangle: Rounded Corners 7">
            <a:extLst>
              <a:ext uri="{FF2B5EF4-FFF2-40B4-BE49-F238E27FC236}">
                <a16:creationId xmlns:a16="http://schemas.microsoft.com/office/drawing/2014/main" id="{4C1236E9-6771-48AC-8007-BFB8C204B45A}"/>
              </a:ext>
            </a:extLst>
          </p:cNvPr>
          <p:cNvSpPr/>
          <p:nvPr/>
        </p:nvSpPr>
        <p:spPr>
          <a:xfrm>
            <a:off x="3656239" y="1861081"/>
            <a:ext cx="7964744" cy="3958123"/>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b="1" dirty="0">
              <a:solidFill>
                <a:prstClr val="black"/>
              </a:solidFill>
              <a:latin typeface="Comic Sans MS" panose="030F0702030302020204" pitchFamily="66" charset="0"/>
            </a:endParaRPr>
          </a:p>
          <a:p>
            <a:r>
              <a:rPr lang="en-GB" b="1" dirty="0">
                <a:solidFill>
                  <a:prstClr val="black"/>
                </a:solidFill>
                <a:latin typeface="Comic Sans MS" panose="030F0702030302020204" pitchFamily="66" charset="0"/>
              </a:rPr>
              <a:t>Our vision for the curriculum at Baden Powell </a:t>
            </a:r>
            <a:r>
              <a:rPr lang="en-GB" dirty="0">
                <a:solidFill>
                  <a:prstClr val="black"/>
                </a:solidFill>
                <a:latin typeface="Comic Sans MS" panose="030F0702030302020204" pitchFamily="66" charset="0"/>
              </a:rPr>
              <a:t>was created with learners, parents and carers and school governors. During school INSET sessions we met to decide what was most important, </a:t>
            </a:r>
            <a:r>
              <a:rPr lang="en-GB" b="1" dirty="0">
                <a:solidFill>
                  <a:prstClr val="black"/>
                </a:solidFill>
                <a:latin typeface="Comic Sans MS" panose="030F0702030302020204" pitchFamily="66" charset="0"/>
              </a:rPr>
              <a:t>to and for</a:t>
            </a:r>
            <a:r>
              <a:rPr lang="en-GB" dirty="0">
                <a:solidFill>
                  <a:prstClr val="black"/>
                </a:solidFill>
                <a:latin typeface="Comic Sans MS" panose="030F0702030302020204" pitchFamily="66" charset="0"/>
              </a:rPr>
              <a:t>, our community. </a:t>
            </a:r>
            <a:br>
              <a:rPr lang="en-GB" dirty="0">
                <a:solidFill>
                  <a:prstClr val="black"/>
                </a:solidFill>
                <a:latin typeface="Comic Sans MS" panose="030F0702030302020204" pitchFamily="66" charset="0"/>
              </a:rPr>
            </a:br>
            <a:br>
              <a:rPr lang="en-GB" dirty="0">
                <a:solidFill>
                  <a:prstClr val="black"/>
                </a:solidFill>
                <a:latin typeface="Comic Sans MS" panose="030F0702030302020204" pitchFamily="66" charset="0"/>
              </a:rPr>
            </a:br>
            <a:r>
              <a:rPr lang="en-GB" dirty="0">
                <a:solidFill>
                  <a:prstClr val="black"/>
                </a:solidFill>
                <a:latin typeface="Comic Sans MS" panose="030F0702030302020204" pitchFamily="66" charset="0"/>
              </a:rPr>
              <a:t>We shared our thoughts with governors and developed a draft vision. This was in turn shared with parents, carers and learners through questionnaires and class sessions. We launched our shared vision through social media, our website and school letters in 2020/21. </a:t>
            </a:r>
            <a:br>
              <a:rPr lang="en-GB" dirty="0">
                <a:solidFill>
                  <a:prstClr val="black"/>
                </a:solidFill>
                <a:latin typeface="Comic Sans MS" panose="030F0702030302020204" pitchFamily="66" charset="0"/>
              </a:rPr>
            </a:br>
            <a:br>
              <a:rPr lang="en-GB" dirty="0">
                <a:solidFill>
                  <a:prstClr val="black"/>
                </a:solidFill>
                <a:latin typeface="Comic Sans MS" panose="030F0702030302020204" pitchFamily="66" charset="0"/>
              </a:rPr>
            </a:br>
            <a:r>
              <a:rPr lang="en-GB" dirty="0">
                <a:solidFill>
                  <a:prstClr val="black"/>
                </a:solidFill>
                <a:latin typeface="Comic Sans MS" panose="030F0702030302020204" pitchFamily="66" charset="0"/>
              </a:rPr>
              <a:t>It underpins all areas of school life at Baden Powell Primary School.</a:t>
            </a:r>
            <a:br>
              <a:rPr lang="en-GB" dirty="0">
                <a:solidFill>
                  <a:prstClr val="black"/>
                </a:solidFill>
                <a:latin typeface="Comic Sans MS" panose="030F0702030302020204" pitchFamily="66" charset="0"/>
              </a:rPr>
            </a:br>
            <a:endParaRPr lang="en-GB" dirty="0"/>
          </a:p>
        </p:txBody>
      </p:sp>
      <p:pic>
        <p:nvPicPr>
          <p:cNvPr id="12" name="Picture 11">
            <a:extLst>
              <a:ext uri="{FF2B5EF4-FFF2-40B4-BE49-F238E27FC236}">
                <a16:creationId xmlns:a16="http://schemas.microsoft.com/office/drawing/2014/main" id="{D2EDD10C-CDD4-4973-BB78-FED4D8ED816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672" y="1650314"/>
            <a:ext cx="2775017" cy="2319802"/>
          </a:xfrm>
          <a:prstGeom prst="rect">
            <a:avLst/>
          </a:prstGeom>
          <a:ln>
            <a:noFill/>
          </a:ln>
          <a:effectLst>
            <a:softEdge rad="112500"/>
          </a:effectLst>
        </p:spPr>
      </p:pic>
      <p:pic>
        <p:nvPicPr>
          <p:cNvPr id="14" name="Picture 13">
            <a:extLst>
              <a:ext uri="{FF2B5EF4-FFF2-40B4-BE49-F238E27FC236}">
                <a16:creationId xmlns:a16="http://schemas.microsoft.com/office/drawing/2014/main" id="{EC3C0FEB-657A-48C4-B99D-DC119A60ED9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84082" y="3365628"/>
            <a:ext cx="1776747" cy="2857080"/>
          </a:xfrm>
          <a:prstGeom prst="rect">
            <a:avLst/>
          </a:prstGeom>
          <a:ln>
            <a:noFill/>
          </a:ln>
          <a:effectLst>
            <a:softEdge rad="112500"/>
          </a:effectLst>
        </p:spPr>
      </p:pic>
    </p:spTree>
    <p:extLst>
      <p:ext uri="{BB962C8B-B14F-4D97-AF65-F5344CB8AC3E}">
        <p14:creationId xmlns:p14="http://schemas.microsoft.com/office/powerpoint/2010/main" val="119602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A07E3E-9E9F-4279-A1E8-20EC5CD2B3FE}"/>
              </a:ext>
            </a:extLst>
          </p:cNvPr>
          <p:cNvSpPr>
            <a:spLocks noGrp="1"/>
          </p:cNvSpPr>
          <p:nvPr>
            <p:ph type="title"/>
          </p:nvPr>
        </p:nvSpPr>
        <p:spPr>
          <a:xfrm>
            <a:off x="336232" y="85745"/>
            <a:ext cx="9844716" cy="1413118"/>
          </a:xfrm>
        </p:spPr>
        <p:txBody>
          <a:bodyPr>
            <a:noAutofit/>
          </a:bodyPr>
          <a:lstStyle/>
          <a:p>
            <a:pPr>
              <a:lnSpc>
                <a:spcPct val="150000"/>
              </a:lnSpc>
            </a:pPr>
            <a:r>
              <a:rPr lang="en-GB" sz="2000" b="1" dirty="0">
                <a:solidFill>
                  <a:schemeClr val="tx1"/>
                </a:solidFill>
                <a:latin typeface="Comic Sans MS" panose="030F0702030302020204" pitchFamily="66" charset="0"/>
              </a:rPr>
              <a:t>Our school’s curriculum is everything a learner experiences in pursuit of the four purposes. It is not simply what we teach, but how we teach and crucially, why we teach it.</a:t>
            </a:r>
          </a:p>
        </p:txBody>
      </p:sp>
      <p:pic>
        <p:nvPicPr>
          <p:cNvPr id="5" name="Picture 4">
            <a:extLst>
              <a:ext uri="{FF2B5EF4-FFF2-40B4-BE49-F238E27FC236}">
                <a16:creationId xmlns:a16="http://schemas.microsoft.com/office/drawing/2014/main" id="{3D743714-45FA-41F7-BDE2-BC4272CB7094}"/>
              </a:ext>
            </a:extLst>
          </p:cNvPr>
          <p:cNvPicPr>
            <a:picLocks noChangeAspect="1"/>
          </p:cNvPicPr>
          <p:nvPr/>
        </p:nvPicPr>
        <p:blipFill>
          <a:blip r:embed="rId2"/>
          <a:stretch>
            <a:fillRect/>
          </a:stretch>
        </p:blipFill>
        <p:spPr>
          <a:xfrm>
            <a:off x="10544537" y="216808"/>
            <a:ext cx="1418095" cy="1413119"/>
          </a:xfrm>
          <a:prstGeom prst="rect">
            <a:avLst/>
          </a:prstGeom>
        </p:spPr>
      </p:pic>
      <p:sp>
        <p:nvSpPr>
          <p:cNvPr id="3" name="Rectangle: Rounded Corners 2">
            <a:extLst>
              <a:ext uri="{FF2B5EF4-FFF2-40B4-BE49-F238E27FC236}">
                <a16:creationId xmlns:a16="http://schemas.microsoft.com/office/drawing/2014/main" id="{BD5806D1-85B7-4B38-BFBA-5E87CA6D75FF}"/>
              </a:ext>
            </a:extLst>
          </p:cNvPr>
          <p:cNvSpPr/>
          <p:nvPr/>
        </p:nvSpPr>
        <p:spPr>
          <a:xfrm>
            <a:off x="336232" y="1922416"/>
            <a:ext cx="8078562" cy="4084845"/>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GB" sz="1600" b="1" dirty="0">
              <a:solidFill>
                <a:prstClr val="black"/>
              </a:solidFill>
              <a:latin typeface="Comic Sans MS" panose="030F0702030302020204" pitchFamily="66" charset="0"/>
            </a:endParaRPr>
          </a:p>
          <a:p>
            <a:pPr lvl="0"/>
            <a:r>
              <a:rPr lang="en-GB" sz="1600" b="1" dirty="0">
                <a:solidFill>
                  <a:prstClr val="black"/>
                </a:solidFill>
                <a:latin typeface="Comic Sans MS" panose="030F0702030302020204" pitchFamily="66" charset="0"/>
              </a:rPr>
              <a:t>At Baden Powell our curriculum </a:t>
            </a:r>
            <a:r>
              <a:rPr lang="en-GB" sz="1600" dirty="0">
                <a:solidFill>
                  <a:prstClr val="black"/>
                </a:solidFill>
                <a:latin typeface="Comic Sans MS" panose="030F0702030302020204" pitchFamily="66" charset="0"/>
              </a:rPr>
              <a:t>enables us to realise our vision. To design our curriculum:</a:t>
            </a:r>
          </a:p>
          <a:p>
            <a:pPr lvl="0"/>
            <a:endParaRPr lang="en-GB" sz="1600" dirty="0">
              <a:solidFill>
                <a:prstClr val="black"/>
              </a:solidFill>
              <a:latin typeface="Comic Sans MS" panose="030F0702030302020204" pitchFamily="66" charset="0"/>
            </a:endParaRPr>
          </a:p>
          <a:p>
            <a:pPr marL="285750" lvl="0" indent="-285750">
              <a:buFont typeface="Arial" panose="020B0604020202020204" pitchFamily="34" charset="0"/>
              <a:buChar char="•"/>
            </a:pPr>
            <a:r>
              <a:rPr lang="en-GB" sz="1600" dirty="0">
                <a:solidFill>
                  <a:prstClr val="black"/>
                </a:solidFill>
                <a:latin typeface="Comic Sans MS" panose="030F0702030302020204" pitchFamily="66" charset="0"/>
              </a:rPr>
              <a:t> our school leaders and teachers undertook reading and research and attended professional learning on curriculum</a:t>
            </a:r>
          </a:p>
          <a:p>
            <a:pPr marL="285750" lvl="0" indent="-285750">
              <a:buFont typeface="Arial" panose="020B0604020202020204" pitchFamily="34" charset="0"/>
              <a:buChar char="•"/>
            </a:pPr>
            <a:r>
              <a:rPr lang="en-GB" sz="1600" dirty="0">
                <a:solidFill>
                  <a:prstClr val="black"/>
                </a:solidFill>
                <a:latin typeface="Comic Sans MS" panose="030F0702030302020204" pitchFamily="66" charset="0"/>
              </a:rPr>
              <a:t>our staff team agreed key features of our school context, learners and community to inform the approaches and experiences best suited for the needs of all at our school and considering the four purposes</a:t>
            </a:r>
          </a:p>
          <a:p>
            <a:pPr marL="285750" lvl="0" indent="-285750">
              <a:buFont typeface="Arial" panose="020B0604020202020204" pitchFamily="34" charset="0"/>
              <a:buChar char="•"/>
            </a:pPr>
            <a:r>
              <a:rPr lang="en-GB" sz="1600" dirty="0">
                <a:solidFill>
                  <a:prstClr val="black"/>
                </a:solidFill>
                <a:latin typeface="Comic Sans MS" panose="030F0702030302020204" pitchFamily="66" charset="0"/>
              </a:rPr>
              <a:t>governors, staff, parents, carers and learners were asked to consider what all learners should know and be able to do, and which values they should develop during their time at the school</a:t>
            </a:r>
          </a:p>
          <a:p>
            <a:pPr marL="285750" indent="-285750">
              <a:buFont typeface="Arial" panose="020B0604020202020204" pitchFamily="34" charset="0"/>
              <a:buChar char="•"/>
            </a:pPr>
            <a:r>
              <a:rPr lang="en-GB" sz="1600" dirty="0">
                <a:solidFill>
                  <a:prstClr val="black"/>
                </a:solidFill>
                <a:latin typeface="Comic Sans MS" panose="030F0702030302020204" pitchFamily="66" charset="0"/>
              </a:rPr>
              <a:t>practitioners worked with staff from local schools to support one another in planning our curriculum, ensuring progression</a:t>
            </a:r>
          </a:p>
          <a:p>
            <a:pPr marL="285750" indent="-285750">
              <a:buFont typeface="Arial" panose="020B0604020202020204" pitchFamily="34" charset="0"/>
              <a:buChar char="•"/>
            </a:pPr>
            <a:r>
              <a:rPr lang="en-GB" sz="1600" dirty="0">
                <a:solidFill>
                  <a:prstClr val="black"/>
                </a:solidFill>
                <a:latin typeface="Comic Sans MS" panose="030F0702030302020204" pitchFamily="66" charset="0"/>
              </a:rPr>
              <a:t>staff worked together to identify the required changes to our current cultures, provision and practices</a:t>
            </a:r>
          </a:p>
          <a:p>
            <a:pPr marL="285750" lvl="0" indent="-285750">
              <a:buFont typeface="Arial" panose="020B0604020202020204" pitchFamily="34" charset="0"/>
              <a:buChar char="•"/>
            </a:pPr>
            <a:endParaRPr lang="en-GB" sz="1600" dirty="0">
              <a:solidFill>
                <a:prstClr val="black"/>
              </a:solidFill>
              <a:latin typeface="Comic Sans MS" panose="030F0702030302020204" pitchFamily="66" charset="0"/>
            </a:endParaRPr>
          </a:p>
        </p:txBody>
      </p:sp>
      <p:pic>
        <p:nvPicPr>
          <p:cNvPr id="9" name="Picture 8">
            <a:extLst>
              <a:ext uri="{FF2B5EF4-FFF2-40B4-BE49-F238E27FC236}">
                <a16:creationId xmlns:a16="http://schemas.microsoft.com/office/drawing/2014/main" id="{38A0D20B-8404-4DBB-BF9E-4A60C0AE14D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85401" y="1809563"/>
            <a:ext cx="2413921" cy="2403456"/>
          </a:xfrm>
          <a:prstGeom prst="rect">
            <a:avLst/>
          </a:prstGeom>
          <a:ln>
            <a:noFill/>
          </a:ln>
          <a:effectLst>
            <a:softEdge rad="112500"/>
          </a:effectLst>
        </p:spPr>
      </p:pic>
      <p:pic>
        <p:nvPicPr>
          <p:cNvPr id="11" name="Picture 10">
            <a:extLst>
              <a:ext uri="{FF2B5EF4-FFF2-40B4-BE49-F238E27FC236}">
                <a16:creationId xmlns:a16="http://schemas.microsoft.com/office/drawing/2014/main" id="{EB6AECD7-2E98-44B3-ABA6-EDAA55402C4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76662" y="4213019"/>
            <a:ext cx="2532351" cy="2007678"/>
          </a:xfrm>
          <a:prstGeom prst="rect">
            <a:avLst/>
          </a:prstGeom>
          <a:ln>
            <a:noFill/>
          </a:ln>
          <a:effectLst>
            <a:softEdge rad="112500"/>
          </a:effectLst>
        </p:spPr>
      </p:pic>
    </p:spTree>
    <p:extLst>
      <p:ext uri="{BB962C8B-B14F-4D97-AF65-F5344CB8AC3E}">
        <p14:creationId xmlns:p14="http://schemas.microsoft.com/office/powerpoint/2010/main" val="26027354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29974-8951-4A75-971E-28FF07C8713B}"/>
              </a:ext>
            </a:extLst>
          </p:cNvPr>
          <p:cNvSpPr>
            <a:spLocks noGrp="1"/>
          </p:cNvSpPr>
          <p:nvPr>
            <p:ph type="title"/>
          </p:nvPr>
        </p:nvSpPr>
        <p:spPr>
          <a:xfrm>
            <a:off x="420281" y="438604"/>
            <a:ext cx="10081179" cy="1060257"/>
          </a:xfrm>
        </p:spPr>
        <p:txBody>
          <a:bodyPr>
            <a:noAutofit/>
          </a:bodyPr>
          <a:lstStyle/>
          <a:p>
            <a:pPr>
              <a:lnSpc>
                <a:spcPct val="150000"/>
              </a:lnSpc>
              <a:spcAft>
                <a:spcPts val="1200"/>
              </a:spcAft>
            </a:pPr>
            <a:r>
              <a:rPr lang="en-GB" sz="2400" b="1" dirty="0">
                <a:solidFill>
                  <a:schemeClr val="tx1"/>
                </a:solidFill>
                <a:latin typeface="Comic Sans MS" panose="030F0702030302020204" pitchFamily="66" charset="0"/>
              </a:rPr>
              <a:t>How does the curriculum at Baden Powell meet the required elements of the Curriculum for Wales, starting with the four purposes?</a:t>
            </a:r>
            <a:endParaRPr lang="en-GB" sz="1800" dirty="0">
              <a:solidFill>
                <a:schemeClr val="tx1"/>
              </a:solidFill>
              <a:latin typeface="Comic Sans MS" panose="030F0702030302020204" pitchFamily="66" charset="0"/>
            </a:endParaRPr>
          </a:p>
        </p:txBody>
      </p:sp>
      <p:pic>
        <p:nvPicPr>
          <p:cNvPr id="4" name="Picture 3">
            <a:extLst>
              <a:ext uri="{FF2B5EF4-FFF2-40B4-BE49-F238E27FC236}">
                <a16:creationId xmlns:a16="http://schemas.microsoft.com/office/drawing/2014/main" id="{569F1243-E4A1-41B9-9F0F-F8DE259E1ABA}"/>
              </a:ext>
            </a:extLst>
          </p:cNvPr>
          <p:cNvPicPr>
            <a:picLocks noChangeAspect="1"/>
          </p:cNvPicPr>
          <p:nvPr/>
        </p:nvPicPr>
        <p:blipFill>
          <a:blip r:embed="rId2"/>
          <a:stretch>
            <a:fillRect/>
          </a:stretch>
        </p:blipFill>
        <p:spPr>
          <a:xfrm>
            <a:off x="10567566" y="157087"/>
            <a:ext cx="1473715" cy="1477327"/>
          </a:xfrm>
          <a:prstGeom prst="rect">
            <a:avLst/>
          </a:prstGeom>
        </p:spPr>
      </p:pic>
      <p:sp>
        <p:nvSpPr>
          <p:cNvPr id="3" name="Rectangle: Rounded Corners 2">
            <a:extLst>
              <a:ext uri="{FF2B5EF4-FFF2-40B4-BE49-F238E27FC236}">
                <a16:creationId xmlns:a16="http://schemas.microsoft.com/office/drawing/2014/main" id="{9A525590-1C0E-49CC-AC2E-713B9507E46A}"/>
              </a:ext>
            </a:extLst>
          </p:cNvPr>
          <p:cNvSpPr/>
          <p:nvPr/>
        </p:nvSpPr>
        <p:spPr>
          <a:xfrm>
            <a:off x="4103960" y="1864993"/>
            <a:ext cx="7621194" cy="4174356"/>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a:solidFill>
                  <a:prstClr val="black"/>
                </a:solidFill>
                <a:latin typeface="Comic Sans MS" panose="030F0702030302020204" pitchFamily="66" charset="0"/>
                <a:ea typeface="+mj-ea"/>
                <a:cs typeface="+mj-cs"/>
              </a:rPr>
              <a:t>Our school curriculum is suitable for all learners and will enable them to realise the four purposes. It takes account of and responds to the unique opportunities and challenges that present themselves to individuals and groups of learners in our school.</a:t>
            </a:r>
            <a:br>
              <a:rPr lang="en-GB" sz="1600" dirty="0">
                <a:solidFill>
                  <a:prstClr val="black"/>
                </a:solidFill>
                <a:latin typeface="Comic Sans MS" panose="030F0702030302020204" pitchFamily="66" charset="0"/>
                <a:ea typeface="+mj-ea"/>
                <a:cs typeface="+mj-cs"/>
              </a:rPr>
            </a:br>
            <a:br>
              <a:rPr lang="en-GB" sz="1600" dirty="0">
                <a:solidFill>
                  <a:prstClr val="black"/>
                </a:solidFill>
                <a:latin typeface="Comic Sans MS" panose="030F0702030302020204" pitchFamily="66" charset="0"/>
                <a:ea typeface="+mj-ea"/>
                <a:cs typeface="+mj-cs"/>
              </a:rPr>
            </a:br>
            <a:r>
              <a:rPr lang="en-GB" sz="1600" dirty="0">
                <a:solidFill>
                  <a:prstClr val="black"/>
                </a:solidFill>
                <a:latin typeface="Comic Sans MS" panose="030F0702030302020204" pitchFamily="66" charset="0"/>
                <a:ea typeface="+mj-ea"/>
                <a:cs typeface="+mj-cs"/>
              </a:rPr>
              <a:t>Our school curriculum is broad and balanced and includes learning opportunities within and across all of the Areas of learning and experience. It encompasses the concepts in all of the statements of what matters and provides appropriate progression in accord with the principles of progression. </a:t>
            </a:r>
            <a:br>
              <a:rPr lang="en-GB" sz="1600" dirty="0">
                <a:solidFill>
                  <a:prstClr val="black"/>
                </a:solidFill>
                <a:latin typeface="Comic Sans MS" panose="030F0702030302020204" pitchFamily="66" charset="0"/>
                <a:ea typeface="+mj-ea"/>
                <a:cs typeface="+mj-cs"/>
              </a:rPr>
            </a:br>
            <a:br>
              <a:rPr lang="en-GB" sz="1600" dirty="0">
                <a:solidFill>
                  <a:prstClr val="black"/>
                </a:solidFill>
                <a:latin typeface="Comic Sans MS" panose="030F0702030302020204" pitchFamily="66" charset="0"/>
                <a:ea typeface="+mj-ea"/>
                <a:cs typeface="+mj-cs"/>
              </a:rPr>
            </a:br>
            <a:r>
              <a:rPr lang="en-GB" sz="1600" dirty="0">
                <a:solidFill>
                  <a:prstClr val="black"/>
                </a:solidFill>
                <a:latin typeface="Comic Sans MS" panose="030F0702030302020204" pitchFamily="66" charset="0"/>
                <a:ea typeface="+mj-ea"/>
                <a:cs typeface="+mj-cs"/>
              </a:rPr>
              <a:t>It also aligns to the mandatory requirements of teaching Welsh, English and Religion, Values  and Ethics (RVE). The mandatory elements of Relationship and Sexuality Education (RSE) and the cross curricular skills of literacy, numeracy and digital competence are embedded throughout the curriculum.</a:t>
            </a:r>
            <a:endParaRPr lang="en-GB" sz="1600" dirty="0"/>
          </a:p>
        </p:txBody>
      </p:sp>
      <p:pic>
        <p:nvPicPr>
          <p:cNvPr id="8" name="Picture 7">
            <a:extLst>
              <a:ext uri="{FF2B5EF4-FFF2-40B4-BE49-F238E27FC236}">
                <a16:creationId xmlns:a16="http://schemas.microsoft.com/office/drawing/2014/main" id="{CA2E7877-9D8E-4206-B6C6-F9A38A33BB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7160" y="2158462"/>
            <a:ext cx="3449376" cy="1464414"/>
          </a:xfrm>
          <a:prstGeom prst="rect">
            <a:avLst/>
          </a:prstGeom>
          <a:ln>
            <a:noFill/>
          </a:ln>
          <a:effectLst>
            <a:softEdge rad="112500"/>
          </a:effectLst>
        </p:spPr>
      </p:pic>
      <p:pic>
        <p:nvPicPr>
          <p:cNvPr id="10" name="Picture 9">
            <a:extLst>
              <a:ext uri="{FF2B5EF4-FFF2-40B4-BE49-F238E27FC236}">
                <a16:creationId xmlns:a16="http://schemas.microsoft.com/office/drawing/2014/main" id="{F1373CA2-CEF1-4BB8-9583-3720CE405C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7160" y="3808072"/>
            <a:ext cx="3531976" cy="2231278"/>
          </a:xfrm>
          <a:prstGeom prst="rect">
            <a:avLst/>
          </a:prstGeom>
          <a:ln>
            <a:noFill/>
          </a:ln>
          <a:effectLst>
            <a:softEdge rad="112500"/>
          </a:effectLst>
        </p:spPr>
      </p:pic>
    </p:spTree>
    <p:extLst>
      <p:ext uri="{BB962C8B-B14F-4D97-AF65-F5344CB8AC3E}">
        <p14:creationId xmlns:p14="http://schemas.microsoft.com/office/powerpoint/2010/main" val="8925037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8DC860-0592-41ED-B13D-AD52FD04FF8D}"/>
              </a:ext>
            </a:extLst>
          </p:cNvPr>
          <p:cNvSpPr>
            <a:spLocks noGrp="1"/>
          </p:cNvSpPr>
          <p:nvPr>
            <p:ph type="title"/>
          </p:nvPr>
        </p:nvSpPr>
        <p:spPr>
          <a:xfrm>
            <a:off x="437341" y="471732"/>
            <a:ext cx="8876342" cy="866874"/>
          </a:xfrm>
        </p:spPr>
        <p:txBody>
          <a:bodyPr>
            <a:noAutofit/>
          </a:bodyPr>
          <a:lstStyle/>
          <a:p>
            <a:pPr>
              <a:lnSpc>
                <a:spcPct val="150000"/>
              </a:lnSpc>
            </a:pPr>
            <a:r>
              <a:rPr lang="en-GB" sz="2400" b="1" dirty="0">
                <a:solidFill>
                  <a:schemeClr val="tx1"/>
                </a:solidFill>
                <a:latin typeface="Comic Sans MS" panose="030F0702030302020204" pitchFamily="66" charset="0"/>
              </a:rPr>
              <a:t>How is Baden Powell approaching learning progression and </a:t>
            </a:r>
            <a:br>
              <a:rPr lang="en-GB" sz="2400" b="1" dirty="0">
                <a:solidFill>
                  <a:schemeClr val="tx1"/>
                </a:solidFill>
                <a:latin typeface="Comic Sans MS" panose="030F0702030302020204" pitchFamily="66" charset="0"/>
              </a:rPr>
            </a:br>
            <a:r>
              <a:rPr lang="en-GB" sz="2400" b="1" dirty="0">
                <a:solidFill>
                  <a:schemeClr val="tx1"/>
                </a:solidFill>
                <a:latin typeface="Comic Sans MS" panose="030F0702030302020204" pitchFamily="66" charset="0"/>
              </a:rPr>
              <a:t>what are our arrangements for assessment?</a:t>
            </a:r>
            <a:endParaRPr lang="en-GB" sz="2000" dirty="0">
              <a:solidFill>
                <a:schemeClr val="tx1"/>
              </a:solidFill>
              <a:latin typeface="Comic Sans MS" panose="030F0702030302020204" pitchFamily="66" charset="0"/>
            </a:endParaRPr>
          </a:p>
        </p:txBody>
      </p:sp>
      <p:pic>
        <p:nvPicPr>
          <p:cNvPr id="3" name="Picture 2">
            <a:extLst>
              <a:ext uri="{FF2B5EF4-FFF2-40B4-BE49-F238E27FC236}">
                <a16:creationId xmlns:a16="http://schemas.microsoft.com/office/drawing/2014/main" id="{5414164E-AF02-40AC-8F97-98391BBA3113}"/>
              </a:ext>
            </a:extLst>
          </p:cNvPr>
          <p:cNvPicPr>
            <a:picLocks noChangeAspect="1"/>
          </p:cNvPicPr>
          <p:nvPr/>
        </p:nvPicPr>
        <p:blipFill>
          <a:blip r:embed="rId2"/>
          <a:stretch>
            <a:fillRect/>
          </a:stretch>
        </p:blipFill>
        <p:spPr>
          <a:xfrm>
            <a:off x="10242304" y="121750"/>
            <a:ext cx="1737511" cy="1731414"/>
          </a:xfrm>
          <a:prstGeom prst="rect">
            <a:avLst/>
          </a:prstGeom>
        </p:spPr>
      </p:pic>
      <p:sp>
        <p:nvSpPr>
          <p:cNvPr id="4" name="Rectangle: Rounded Corners 3">
            <a:extLst>
              <a:ext uri="{FF2B5EF4-FFF2-40B4-BE49-F238E27FC236}">
                <a16:creationId xmlns:a16="http://schemas.microsoft.com/office/drawing/2014/main" id="{8ED88A24-F286-4593-89CE-D174B29E0605}"/>
              </a:ext>
            </a:extLst>
          </p:cNvPr>
          <p:cNvSpPr/>
          <p:nvPr/>
        </p:nvSpPr>
        <p:spPr>
          <a:xfrm>
            <a:off x="212186" y="1853164"/>
            <a:ext cx="7890092" cy="4211970"/>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a:solidFill>
                  <a:prstClr val="black"/>
                </a:solidFill>
                <a:latin typeface="Comic Sans MS" panose="030F0702030302020204" pitchFamily="66" charset="0"/>
                <a:ea typeface="+mj-ea"/>
                <a:cs typeface="+mj-cs"/>
              </a:rPr>
              <a:t>Progression and assessment is fundamental to ensuring we achieve our school vision. Our school curriculum is underpinned by the mandatory principles of progression which describe what it means for learners to progress and the capacities and behaviours our staff will seek to support, regardless of a learners’ stage of development. </a:t>
            </a:r>
            <a:br>
              <a:rPr lang="en-GB" sz="1600" dirty="0">
                <a:solidFill>
                  <a:prstClr val="black"/>
                </a:solidFill>
                <a:latin typeface="Comic Sans MS" panose="030F0702030302020204" pitchFamily="66" charset="0"/>
                <a:ea typeface="+mj-ea"/>
                <a:cs typeface="+mj-cs"/>
              </a:rPr>
            </a:br>
            <a:br>
              <a:rPr lang="en-GB" sz="1600" dirty="0">
                <a:solidFill>
                  <a:prstClr val="black"/>
                </a:solidFill>
                <a:latin typeface="Comic Sans MS" panose="030F0702030302020204" pitchFamily="66" charset="0"/>
                <a:ea typeface="+mj-ea"/>
                <a:cs typeface="+mj-cs"/>
              </a:rPr>
            </a:br>
            <a:r>
              <a:rPr lang="en-GB" sz="1600" dirty="0">
                <a:solidFill>
                  <a:prstClr val="black"/>
                </a:solidFill>
                <a:latin typeface="Comic Sans MS" panose="030F0702030302020204" pitchFamily="66" charset="0"/>
                <a:ea typeface="+mj-ea"/>
                <a:cs typeface="+mj-cs"/>
              </a:rPr>
              <a:t>We use a variety of evidence informed assessment strategies to enable each individual learner to make progress at an appropriate pace. </a:t>
            </a:r>
            <a:br>
              <a:rPr lang="en-GB" sz="1600" dirty="0">
                <a:solidFill>
                  <a:prstClr val="black"/>
                </a:solidFill>
                <a:latin typeface="Comic Sans MS" panose="030F0702030302020204" pitchFamily="66" charset="0"/>
                <a:ea typeface="+mj-ea"/>
                <a:cs typeface="+mj-cs"/>
              </a:rPr>
            </a:br>
            <a:br>
              <a:rPr lang="en-GB" sz="1600" dirty="0">
                <a:solidFill>
                  <a:prstClr val="black"/>
                </a:solidFill>
                <a:latin typeface="Comic Sans MS" panose="030F0702030302020204" pitchFamily="66" charset="0"/>
                <a:ea typeface="+mj-ea"/>
                <a:cs typeface="+mj-cs"/>
              </a:rPr>
            </a:br>
            <a:r>
              <a:rPr lang="en-GB" sz="1600" dirty="0">
                <a:solidFill>
                  <a:prstClr val="black"/>
                </a:solidFill>
                <a:latin typeface="Comic Sans MS" panose="030F0702030302020204" pitchFamily="66" charset="0"/>
                <a:ea typeface="+mj-ea"/>
                <a:cs typeface="+mj-cs"/>
              </a:rPr>
              <a:t>We ensure our processes identify learners who require further support or challenge and provide rich qualitative intelligence for us to inform next steps in learning for individuals and groups of learners. </a:t>
            </a:r>
            <a:br>
              <a:rPr lang="en-GB" sz="1600" dirty="0">
                <a:solidFill>
                  <a:prstClr val="black"/>
                </a:solidFill>
                <a:latin typeface="Comic Sans MS" panose="030F0702030302020204" pitchFamily="66" charset="0"/>
                <a:ea typeface="+mj-ea"/>
                <a:cs typeface="+mj-cs"/>
              </a:rPr>
            </a:br>
            <a:br>
              <a:rPr lang="en-GB" sz="1600" dirty="0">
                <a:solidFill>
                  <a:prstClr val="black"/>
                </a:solidFill>
                <a:latin typeface="Comic Sans MS" panose="030F0702030302020204" pitchFamily="66" charset="0"/>
                <a:ea typeface="+mj-ea"/>
                <a:cs typeface="+mj-cs"/>
              </a:rPr>
            </a:br>
            <a:r>
              <a:rPr lang="en-GB" sz="1600" dirty="0">
                <a:solidFill>
                  <a:prstClr val="black"/>
                </a:solidFill>
                <a:latin typeface="Comic Sans MS" panose="030F0702030302020204" pitchFamily="66" charset="0"/>
                <a:ea typeface="+mj-ea"/>
                <a:cs typeface="+mj-cs"/>
              </a:rPr>
              <a:t>Our assessment arrangements ensure active engagement between learners and teachers and is based on ongoing reflection on where a learner is, what their next steps are and what is required to support them in achieving these.</a:t>
            </a:r>
            <a:endParaRPr lang="en-GB" sz="1600" dirty="0"/>
          </a:p>
        </p:txBody>
      </p:sp>
      <p:pic>
        <p:nvPicPr>
          <p:cNvPr id="10" name="Picture 9">
            <a:extLst>
              <a:ext uri="{FF2B5EF4-FFF2-40B4-BE49-F238E27FC236}">
                <a16:creationId xmlns:a16="http://schemas.microsoft.com/office/drawing/2014/main" id="{C4C74556-29D0-49B5-9A9B-7124AD1617C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48453" y="1853164"/>
            <a:ext cx="2274109" cy="1806947"/>
          </a:xfrm>
          <a:prstGeom prst="rect">
            <a:avLst/>
          </a:prstGeom>
          <a:ln>
            <a:noFill/>
          </a:ln>
          <a:effectLst>
            <a:softEdge rad="112500"/>
          </a:effectLst>
        </p:spPr>
      </p:pic>
      <p:pic>
        <p:nvPicPr>
          <p:cNvPr id="12" name="Picture 11">
            <a:extLst>
              <a:ext uri="{FF2B5EF4-FFF2-40B4-BE49-F238E27FC236}">
                <a16:creationId xmlns:a16="http://schemas.microsoft.com/office/drawing/2014/main" id="{FED2DE4D-457C-4539-8DA5-6A9DEF361C6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81707" y="3660111"/>
            <a:ext cx="2392738" cy="2398980"/>
          </a:xfrm>
          <a:prstGeom prst="rect">
            <a:avLst/>
          </a:prstGeom>
          <a:ln>
            <a:noFill/>
          </a:ln>
          <a:effectLst>
            <a:softEdge rad="112500"/>
          </a:effectLst>
        </p:spPr>
      </p:pic>
    </p:spTree>
    <p:extLst>
      <p:ext uri="{BB962C8B-B14F-4D97-AF65-F5344CB8AC3E}">
        <p14:creationId xmlns:p14="http://schemas.microsoft.com/office/powerpoint/2010/main" val="12001444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D29C22-CA1E-4108-A42A-B6A2D4AB6909}"/>
              </a:ext>
            </a:extLst>
          </p:cNvPr>
          <p:cNvSpPr>
            <a:spLocks noGrp="1"/>
          </p:cNvSpPr>
          <p:nvPr>
            <p:ph type="title"/>
          </p:nvPr>
        </p:nvSpPr>
        <p:spPr>
          <a:xfrm>
            <a:off x="490195" y="150031"/>
            <a:ext cx="9184196" cy="1210106"/>
          </a:xfrm>
        </p:spPr>
        <p:txBody>
          <a:bodyPr>
            <a:noAutofit/>
          </a:bodyPr>
          <a:lstStyle/>
          <a:p>
            <a:pPr>
              <a:lnSpc>
                <a:spcPct val="150000"/>
              </a:lnSpc>
            </a:pPr>
            <a:r>
              <a:rPr lang="en-GB" sz="2400" b="1" dirty="0">
                <a:solidFill>
                  <a:schemeClr val="tx1"/>
                </a:solidFill>
                <a:latin typeface="Comic Sans MS" panose="030F0702030302020204" pitchFamily="66" charset="0"/>
              </a:rPr>
              <a:t>How will the curriculum be kept under review, including the process for feedback and ongoing revision?</a:t>
            </a:r>
          </a:p>
        </p:txBody>
      </p:sp>
      <p:pic>
        <p:nvPicPr>
          <p:cNvPr id="4" name="Picture 3">
            <a:extLst>
              <a:ext uri="{FF2B5EF4-FFF2-40B4-BE49-F238E27FC236}">
                <a16:creationId xmlns:a16="http://schemas.microsoft.com/office/drawing/2014/main" id="{80EF73F8-724D-4748-B7F3-A6EE4100442C}"/>
              </a:ext>
            </a:extLst>
          </p:cNvPr>
          <p:cNvPicPr>
            <a:picLocks noChangeAspect="1"/>
          </p:cNvPicPr>
          <p:nvPr/>
        </p:nvPicPr>
        <p:blipFill>
          <a:blip r:embed="rId2"/>
          <a:stretch>
            <a:fillRect/>
          </a:stretch>
        </p:blipFill>
        <p:spPr>
          <a:xfrm>
            <a:off x="10276165" y="150031"/>
            <a:ext cx="1737511" cy="1731414"/>
          </a:xfrm>
          <a:prstGeom prst="rect">
            <a:avLst/>
          </a:prstGeom>
        </p:spPr>
      </p:pic>
      <p:sp>
        <p:nvSpPr>
          <p:cNvPr id="6" name="Rectangle: Rounded Corners 5">
            <a:extLst>
              <a:ext uri="{FF2B5EF4-FFF2-40B4-BE49-F238E27FC236}">
                <a16:creationId xmlns:a16="http://schemas.microsoft.com/office/drawing/2014/main" id="{AAC191E0-FE26-4A38-90C0-7D0D84E07D37}"/>
              </a:ext>
            </a:extLst>
          </p:cNvPr>
          <p:cNvSpPr/>
          <p:nvPr/>
        </p:nvSpPr>
        <p:spPr>
          <a:xfrm>
            <a:off x="2403835" y="1881445"/>
            <a:ext cx="9402343" cy="4363656"/>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GB" sz="1400" dirty="0">
              <a:solidFill>
                <a:prstClr val="black"/>
              </a:solidFill>
              <a:latin typeface="Comic Sans MS" panose="030F0702030302020204" pitchFamily="66" charset="0"/>
            </a:endParaRPr>
          </a:p>
          <a:p>
            <a:pPr lvl="0"/>
            <a:r>
              <a:rPr lang="en-GB" sz="1400" b="1" dirty="0">
                <a:solidFill>
                  <a:prstClr val="black"/>
                </a:solidFill>
                <a:latin typeface="Comic Sans MS" panose="030F0702030302020204" pitchFamily="66" charset="0"/>
              </a:rPr>
              <a:t>At Baden Powell our school curriculum will be kept under review to ensure that it is meeting the needs of our learners and our school vision. </a:t>
            </a:r>
          </a:p>
          <a:p>
            <a:pPr lvl="0"/>
            <a:endParaRPr lang="en-GB" sz="1400" dirty="0">
              <a:solidFill>
                <a:prstClr val="black"/>
              </a:solidFill>
              <a:latin typeface="Comic Sans MS" panose="030F0702030302020204" pitchFamily="66" charset="0"/>
            </a:endParaRPr>
          </a:p>
          <a:p>
            <a:pPr lvl="0"/>
            <a:r>
              <a:rPr lang="en-GB" sz="1400" dirty="0">
                <a:solidFill>
                  <a:prstClr val="black"/>
                </a:solidFill>
                <a:latin typeface="Comic Sans MS" panose="030F0702030302020204" pitchFamily="66" charset="0"/>
              </a:rPr>
              <a:t>Throughout the year there will be a variety of self-evaluation activities to inform our understanding of the effectiveness of our curriculum and any required revision. </a:t>
            </a:r>
          </a:p>
          <a:p>
            <a:pPr lvl="0"/>
            <a:endParaRPr lang="en-GB" sz="1400" dirty="0">
              <a:solidFill>
                <a:prstClr val="black"/>
              </a:solidFill>
              <a:latin typeface="Comic Sans MS" panose="030F0702030302020204" pitchFamily="66" charset="0"/>
            </a:endParaRPr>
          </a:p>
          <a:p>
            <a:pPr lvl="0"/>
            <a:r>
              <a:rPr lang="en-GB" sz="1400" dirty="0">
                <a:solidFill>
                  <a:prstClr val="black"/>
                </a:solidFill>
                <a:latin typeface="Comic Sans MS" panose="030F0702030302020204" pitchFamily="66" charset="0"/>
              </a:rPr>
              <a:t>We will work within our school, with the cluster and partner schools, in partnership with governors, the regional consortia, local authority and our ITE partnership, to further develop a shared understanding of progression and to ensure a high-quality 3-16 continuum of learning for all. </a:t>
            </a:r>
          </a:p>
          <a:p>
            <a:pPr lvl="0"/>
            <a:endParaRPr lang="en-GB" sz="1400" dirty="0">
              <a:solidFill>
                <a:prstClr val="black"/>
              </a:solidFill>
              <a:latin typeface="Comic Sans MS" panose="030F0702030302020204" pitchFamily="66" charset="0"/>
            </a:endParaRPr>
          </a:p>
          <a:p>
            <a:pPr lvl="0"/>
            <a:r>
              <a:rPr lang="en-GB" sz="1400" dirty="0">
                <a:solidFill>
                  <a:prstClr val="black"/>
                </a:solidFill>
                <a:latin typeface="Comic Sans MS" panose="030F0702030302020204" pitchFamily="66" charset="0"/>
              </a:rPr>
              <a:t>Learners will engage in discussions during our themed ideas, giving them a voice in what and how they learn.</a:t>
            </a:r>
          </a:p>
          <a:p>
            <a:pPr lvl="0"/>
            <a:endParaRPr lang="en-GB" sz="1400" dirty="0">
              <a:solidFill>
                <a:prstClr val="black"/>
              </a:solidFill>
              <a:latin typeface="Comic Sans MS" panose="030F0702030302020204" pitchFamily="66" charset="0"/>
            </a:endParaRPr>
          </a:p>
          <a:p>
            <a:pPr lvl="0"/>
            <a:r>
              <a:rPr lang="en-GB" sz="1400" dirty="0">
                <a:solidFill>
                  <a:prstClr val="black"/>
                </a:solidFill>
                <a:latin typeface="Comic Sans MS" panose="030F0702030302020204" pitchFamily="66" charset="0"/>
              </a:rPr>
              <a:t>The school will share information with parents and carers on the curriculum and ways they can support their child through formal and informal school meetings, Class Dojo posts, our website and social media.</a:t>
            </a:r>
          </a:p>
          <a:p>
            <a:pPr lvl="0"/>
            <a:br>
              <a:rPr lang="en-GB" sz="1400" dirty="0">
                <a:solidFill>
                  <a:prstClr val="black"/>
                </a:solidFill>
                <a:latin typeface="Comic Sans MS" panose="030F0702030302020204" pitchFamily="66" charset="0"/>
              </a:rPr>
            </a:br>
            <a:r>
              <a:rPr lang="en-GB" sz="1400" dirty="0">
                <a:solidFill>
                  <a:prstClr val="black"/>
                </a:solidFill>
                <a:latin typeface="Comic Sans MS" panose="030F0702030302020204" pitchFamily="66" charset="0"/>
              </a:rPr>
              <a:t>The school will collaborate and consult with a range of providers from the local and wider community on providing learners with distinct and enriching experiences including those related to religion, values and ethics (RVE) and careers and work related experiences (CWRE).</a:t>
            </a:r>
          </a:p>
          <a:p>
            <a:pPr lvl="0"/>
            <a:endParaRPr lang="en-GB" sz="1400" dirty="0">
              <a:solidFill>
                <a:prstClr val="black"/>
              </a:solidFill>
              <a:latin typeface="Comic Sans MS" panose="030F0702030302020204" pitchFamily="66" charset="0"/>
            </a:endParaRPr>
          </a:p>
        </p:txBody>
      </p:sp>
      <p:pic>
        <p:nvPicPr>
          <p:cNvPr id="9" name="Picture 8">
            <a:extLst>
              <a:ext uri="{FF2B5EF4-FFF2-40B4-BE49-F238E27FC236}">
                <a16:creationId xmlns:a16="http://schemas.microsoft.com/office/drawing/2014/main" id="{E368CD8E-01C1-44CC-9A63-32611D5D9CF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5069" y="1997037"/>
            <a:ext cx="1911268" cy="4132472"/>
          </a:xfrm>
          <a:prstGeom prst="rect">
            <a:avLst/>
          </a:prstGeom>
          <a:ln>
            <a:noFill/>
          </a:ln>
          <a:effectLst>
            <a:softEdge rad="112500"/>
          </a:effectLst>
        </p:spPr>
      </p:pic>
    </p:spTree>
    <p:extLst>
      <p:ext uri="{BB962C8B-B14F-4D97-AF65-F5344CB8AC3E}">
        <p14:creationId xmlns:p14="http://schemas.microsoft.com/office/powerpoint/2010/main" val="23662908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8059C83-DEB1-41C1-B90F-16765C81FD12}"/>
              </a:ext>
            </a:extLst>
          </p:cNvPr>
          <p:cNvSpPr txBox="1">
            <a:spLocks/>
          </p:cNvSpPr>
          <p:nvPr/>
        </p:nvSpPr>
        <p:spPr>
          <a:xfrm>
            <a:off x="2791559" y="371699"/>
            <a:ext cx="6796449" cy="620395"/>
          </a:xfrm>
          <a:prstGeom prst="rect">
            <a:avLst/>
          </a:prstGeom>
        </p:spPr>
        <p:txBody>
          <a:bodyPr>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2800" b="1" dirty="0">
                <a:solidFill>
                  <a:schemeClr val="tx1"/>
                </a:solidFill>
                <a:latin typeface="Comic Sans MS" panose="030F0702030302020204" pitchFamily="66" charset="0"/>
              </a:rPr>
              <a:t>Curriculum for Wales Overview</a:t>
            </a:r>
          </a:p>
        </p:txBody>
      </p:sp>
      <p:graphicFrame>
        <p:nvGraphicFramePr>
          <p:cNvPr id="5" name="Table 4">
            <a:extLst>
              <a:ext uri="{FF2B5EF4-FFF2-40B4-BE49-F238E27FC236}">
                <a16:creationId xmlns:a16="http://schemas.microsoft.com/office/drawing/2014/main" id="{517A345A-9042-47C8-8B73-338682C4529A}"/>
              </a:ext>
            </a:extLst>
          </p:cNvPr>
          <p:cNvGraphicFramePr>
            <a:graphicFrameLocks noGrp="1"/>
          </p:cNvGraphicFramePr>
          <p:nvPr>
            <p:extLst>
              <p:ext uri="{D42A27DB-BD31-4B8C-83A1-F6EECF244321}">
                <p14:modId xmlns:p14="http://schemas.microsoft.com/office/powerpoint/2010/main" val="1749488004"/>
              </p:ext>
            </p:extLst>
          </p:nvPr>
        </p:nvGraphicFramePr>
        <p:xfrm>
          <a:off x="590309" y="992094"/>
          <a:ext cx="9896351" cy="5095557"/>
        </p:xfrm>
        <a:graphic>
          <a:graphicData uri="http://schemas.openxmlformats.org/drawingml/2006/table">
            <a:tbl>
              <a:tblPr firstRow="1" firstCol="1" bandRow="1">
                <a:tableStyleId>{284E427A-3D55-4303-BF80-6455036E1DE7}</a:tableStyleId>
              </a:tblPr>
              <a:tblGrid>
                <a:gridCol w="1454522">
                  <a:extLst>
                    <a:ext uri="{9D8B030D-6E8A-4147-A177-3AD203B41FA5}">
                      <a16:colId xmlns:a16="http://schemas.microsoft.com/office/drawing/2014/main" val="838621612"/>
                    </a:ext>
                  </a:extLst>
                </a:gridCol>
                <a:gridCol w="1173912">
                  <a:extLst>
                    <a:ext uri="{9D8B030D-6E8A-4147-A177-3AD203B41FA5}">
                      <a16:colId xmlns:a16="http://schemas.microsoft.com/office/drawing/2014/main" val="2822546161"/>
                    </a:ext>
                  </a:extLst>
                </a:gridCol>
                <a:gridCol w="219109">
                  <a:extLst>
                    <a:ext uri="{9D8B030D-6E8A-4147-A177-3AD203B41FA5}">
                      <a16:colId xmlns:a16="http://schemas.microsoft.com/office/drawing/2014/main" val="1899856708"/>
                    </a:ext>
                  </a:extLst>
                </a:gridCol>
                <a:gridCol w="180018">
                  <a:extLst>
                    <a:ext uri="{9D8B030D-6E8A-4147-A177-3AD203B41FA5}">
                      <a16:colId xmlns:a16="http://schemas.microsoft.com/office/drawing/2014/main" val="2722730352"/>
                    </a:ext>
                  </a:extLst>
                </a:gridCol>
                <a:gridCol w="237032">
                  <a:extLst>
                    <a:ext uri="{9D8B030D-6E8A-4147-A177-3AD203B41FA5}">
                      <a16:colId xmlns:a16="http://schemas.microsoft.com/office/drawing/2014/main" val="272222330"/>
                    </a:ext>
                  </a:extLst>
                </a:gridCol>
                <a:gridCol w="861953">
                  <a:extLst>
                    <a:ext uri="{9D8B030D-6E8A-4147-A177-3AD203B41FA5}">
                      <a16:colId xmlns:a16="http://schemas.microsoft.com/office/drawing/2014/main" val="1281653018"/>
                    </a:ext>
                  </a:extLst>
                </a:gridCol>
                <a:gridCol w="114015">
                  <a:extLst>
                    <a:ext uri="{9D8B030D-6E8A-4147-A177-3AD203B41FA5}">
                      <a16:colId xmlns:a16="http://schemas.microsoft.com/office/drawing/2014/main" val="2739286912"/>
                    </a:ext>
                  </a:extLst>
                </a:gridCol>
                <a:gridCol w="88696">
                  <a:extLst>
                    <a:ext uri="{9D8B030D-6E8A-4147-A177-3AD203B41FA5}">
                      <a16:colId xmlns:a16="http://schemas.microsoft.com/office/drawing/2014/main" val="2996882873"/>
                    </a:ext>
                  </a:extLst>
                </a:gridCol>
                <a:gridCol w="734406">
                  <a:extLst>
                    <a:ext uri="{9D8B030D-6E8A-4147-A177-3AD203B41FA5}">
                      <a16:colId xmlns:a16="http://schemas.microsoft.com/office/drawing/2014/main" val="1062618868"/>
                    </a:ext>
                  </a:extLst>
                </a:gridCol>
                <a:gridCol w="263764">
                  <a:extLst>
                    <a:ext uri="{9D8B030D-6E8A-4147-A177-3AD203B41FA5}">
                      <a16:colId xmlns:a16="http://schemas.microsoft.com/office/drawing/2014/main" val="3480543138"/>
                    </a:ext>
                  </a:extLst>
                </a:gridCol>
                <a:gridCol w="226261">
                  <a:extLst>
                    <a:ext uri="{9D8B030D-6E8A-4147-A177-3AD203B41FA5}">
                      <a16:colId xmlns:a16="http://schemas.microsoft.com/office/drawing/2014/main" val="1528082552"/>
                    </a:ext>
                  </a:extLst>
                </a:gridCol>
                <a:gridCol w="707551">
                  <a:extLst>
                    <a:ext uri="{9D8B030D-6E8A-4147-A177-3AD203B41FA5}">
                      <a16:colId xmlns:a16="http://schemas.microsoft.com/office/drawing/2014/main" val="841123928"/>
                    </a:ext>
                  </a:extLst>
                </a:gridCol>
                <a:gridCol w="289871">
                  <a:extLst>
                    <a:ext uri="{9D8B030D-6E8A-4147-A177-3AD203B41FA5}">
                      <a16:colId xmlns:a16="http://schemas.microsoft.com/office/drawing/2014/main" val="367585531"/>
                    </a:ext>
                  </a:extLst>
                </a:gridCol>
                <a:gridCol w="171717">
                  <a:extLst>
                    <a:ext uri="{9D8B030D-6E8A-4147-A177-3AD203B41FA5}">
                      <a16:colId xmlns:a16="http://schemas.microsoft.com/office/drawing/2014/main" val="4105161457"/>
                    </a:ext>
                  </a:extLst>
                </a:gridCol>
                <a:gridCol w="229073">
                  <a:extLst>
                    <a:ext uri="{9D8B030D-6E8A-4147-A177-3AD203B41FA5}">
                      <a16:colId xmlns:a16="http://schemas.microsoft.com/office/drawing/2014/main" val="2150912895"/>
                    </a:ext>
                  </a:extLst>
                </a:gridCol>
                <a:gridCol w="455001">
                  <a:extLst>
                    <a:ext uri="{9D8B030D-6E8A-4147-A177-3AD203B41FA5}">
                      <a16:colId xmlns:a16="http://schemas.microsoft.com/office/drawing/2014/main" val="2404222158"/>
                    </a:ext>
                  </a:extLst>
                </a:gridCol>
                <a:gridCol w="541805">
                  <a:extLst>
                    <a:ext uri="{9D8B030D-6E8A-4147-A177-3AD203B41FA5}">
                      <a16:colId xmlns:a16="http://schemas.microsoft.com/office/drawing/2014/main" val="3834082779"/>
                    </a:ext>
                  </a:extLst>
                </a:gridCol>
                <a:gridCol w="227871">
                  <a:extLst>
                    <a:ext uri="{9D8B030D-6E8A-4147-A177-3AD203B41FA5}">
                      <a16:colId xmlns:a16="http://schemas.microsoft.com/office/drawing/2014/main" val="1771428356"/>
                    </a:ext>
                  </a:extLst>
                </a:gridCol>
                <a:gridCol w="406936">
                  <a:extLst>
                    <a:ext uri="{9D8B030D-6E8A-4147-A177-3AD203B41FA5}">
                      <a16:colId xmlns:a16="http://schemas.microsoft.com/office/drawing/2014/main" val="1116430109"/>
                    </a:ext>
                  </a:extLst>
                </a:gridCol>
                <a:gridCol w="361774">
                  <a:extLst>
                    <a:ext uri="{9D8B030D-6E8A-4147-A177-3AD203B41FA5}">
                      <a16:colId xmlns:a16="http://schemas.microsoft.com/office/drawing/2014/main" val="1393463702"/>
                    </a:ext>
                  </a:extLst>
                </a:gridCol>
                <a:gridCol w="951064">
                  <a:extLst>
                    <a:ext uri="{9D8B030D-6E8A-4147-A177-3AD203B41FA5}">
                      <a16:colId xmlns:a16="http://schemas.microsoft.com/office/drawing/2014/main" val="53054553"/>
                    </a:ext>
                  </a:extLst>
                </a:gridCol>
              </a:tblGrid>
              <a:tr h="263175">
                <a:tc gridSpan="21">
                  <a:txBody>
                    <a:bodyPr/>
                    <a:lstStyle/>
                    <a:p>
                      <a:pPr algn="ctr">
                        <a:lnSpc>
                          <a:spcPct val="107000"/>
                        </a:lnSpc>
                        <a:spcAft>
                          <a:spcPts val="0"/>
                        </a:spcAft>
                      </a:pPr>
                      <a:r>
                        <a:rPr lang="en-GB" sz="1200" dirty="0">
                          <a:effectLst/>
                          <a:latin typeface="Comic Sans MS" panose="030F0702030302020204" pitchFamily="66" charset="0"/>
                        </a:rPr>
                        <a:t>Curriculum for Wales - 3-16</a:t>
                      </a:r>
                      <a:endParaRPr lang="en-GB" sz="8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52446" marR="52446"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801038094"/>
                  </a:ext>
                </a:extLst>
              </a:tr>
              <a:tr h="930166">
                <a:tc rowSpan="7">
                  <a:txBody>
                    <a:bodyPr/>
                    <a:lstStyle/>
                    <a:p>
                      <a:pPr algn="l">
                        <a:lnSpc>
                          <a:spcPct val="107000"/>
                        </a:lnSpc>
                        <a:spcAft>
                          <a:spcPts val="0"/>
                        </a:spcAft>
                      </a:pPr>
                      <a:endParaRPr lang="en-GB" sz="1200" dirty="0">
                        <a:effectLst/>
                        <a:latin typeface="Comic Sans MS" panose="030F0702030302020204" pitchFamily="66" charset="0"/>
                        <a:cs typeface="Arial" panose="020B0604020202020204" pitchFamily="34" charset="0"/>
                      </a:endParaRPr>
                    </a:p>
                    <a:p>
                      <a:pPr algn="l">
                        <a:lnSpc>
                          <a:spcPct val="107000"/>
                        </a:lnSpc>
                        <a:spcAft>
                          <a:spcPts val="0"/>
                        </a:spcAft>
                      </a:pPr>
                      <a:r>
                        <a:rPr lang="en-GB" sz="1600" dirty="0">
                          <a:effectLst/>
                          <a:latin typeface="Comic Sans MS" panose="030F0702030302020204" pitchFamily="66" charset="0"/>
                          <a:cs typeface="Arial" panose="020B0604020202020204" pitchFamily="34" charset="0"/>
                        </a:rPr>
                        <a:t>Pedagogical Principles:</a:t>
                      </a:r>
                    </a:p>
                    <a:p>
                      <a:pPr algn="l">
                        <a:lnSpc>
                          <a:spcPct val="107000"/>
                        </a:lnSpc>
                        <a:spcAft>
                          <a:spcPts val="0"/>
                        </a:spcAft>
                      </a:pPr>
                      <a:r>
                        <a:rPr lang="en-GB" sz="1200" dirty="0">
                          <a:effectLst/>
                          <a:latin typeface="Comic Sans MS" panose="030F0702030302020204" pitchFamily="66" charset="0"/>
                          <a:cs typeface="Arial" panose="020B0604020202020204" pitchFamily="34" charset="0"/>
                        </a:rPr>
                        <a:t> </a:t>
                      </a:r>
                    </a:p>
                    <a:p>
                      <a:pPr marL="0" lvl="0" indent="0" algn="l">
                        <a:lnSpc>
                          <a:spcPct val="150000"/>
                        </a:lnSpc>
                        <a:spcAft>
                          <a:spcPts val="0"/>
                        </a:spcAft>
                        <a:buFont typeface="Symbol" panose="05050102010706020507" pitchFamily="18" charset="2"/>
                        <a:buNone/>
                      </a:pPr>
                      <a:r>
                        <a:rPr lang="en-GB" sz="1100" dirty="0">
                          <a:effectLst/>
                          <a:latin typeface="Comic Sans MS" panose="030F0702030302020204" pitchFamily="66" charset="0"/>
                          <a:cs typeface="Arial" panose="020B0604020202020204" pitchFamily="34" charset="0"/>
                        </a:rPr>
                        <a:t>Core Purpose</a:t>
                      </a:r>
                    </a:p>
                    <a:p>
                      <a:pPr marL="0" lvl="0" indent="0" algn="l">
                        <a:lnSpc>
                          <a:spcPct val="150000"/>
                        </a:lnSpc>
                        <a:spcAft>
                          <a:spcPts val="0"/>
                        </a:spcAft>
                        <a:buFont typeface="Symbol" panose="05050102010706020507" pitchFamily="18" charset="2"/>
                        <a:buNone/>
                      </a:pPr>
                      <a:r>
                        <a:rPr lang="en-GB" sz="1100" dirty="0">
                          <a:effectLst/>
                          <a:latin typeface="Comic Sans MS" panose="030F0702030302020204" pitchFamily="66" charset="0"/>
                          <a:cs typeface="Arial" panose="020B0604020202020204" pitchFamily="34" charset="0"/>
                        </a:rPr>
                        <a:t>Mindset</a:t>
                      </a:r>
                    </a:p>
                    <a:p>
                      <a:pPr marL="0" lvl="0" indent="0" algn="l">
                        <a:lnSpc>
                          <a:spcPct val="150000"/>
                        </a:lnSpc>
                        <a:spcAft>
                          <a:spcPts val="0"/>
                        </a:spcAft>
                        <a:buFont typeface="Symbol" panose="05050102010706020507" pitchFamily="18" charset="2"/>
                        <a:buNone/>
                      </a:pPr>
                      <a:r>
                        <a:rPr lang="en-GB" sz="1100" dirty="0">
                          <a:effectLst/>
                          <a:latin typeface="Comic Sans MS" panose="030F0702030302020204" pitchFamily="66" charset="0"/>
                          <a:cs typeface="Arial" panose="020B0604020202020204" pitchFamily="34" charset="0"/>
                        </a:rPr>
                        <a:t>Blended Learning</a:t>
                      </a:r>
                    </a:p>
                    <a:p>
                      <a:pPr marL="0" lvl="0" indent="0" algn="l">
                        <a:lnSpc>
                          <a:spcPct val="150000"/>
                        </a:lnSpc>
                        <a:spcAft>
                          <a:spcPts val="0"/>
                        </a:spcAft>
                        <a:buFont typeface="Symbol" panose="05050102010706020507" pitchFamily="18" charset="2"/>
                        <a:buNone/>
                      </a:pPr>
                      <a:r>
                        <a:rPr lang="en-GB" sz="1100" dirty="0">
                          <a:effectLst/>
                          <a:latin typeface="Comic Sans MS" panose="030F0702030302020204" pitchFamily="66" charset="0"/>
                          <a:cs typeface="Arial" panose="020B0604020202020204" pitchFamily="34" charset="0"/>
                        </a:rPr>
                        <a:t>Thinking</a:t>
                      </a:r>
                    </a:p>
                    <a:p>
                      <a:pPr marL="0" lvl="0" indent="0" algn="l">
                        <a:lnSpc>
                          <a:spcPct val="150000"/>
                        </a:lnSpc>
                        <a:spcAft>
                          <a:spcPts val="0"/>
                        </a:spcAft>
                        <a:buFont typeface="Symbol" panose="05050102010706020507" pitchFamily="18" charset="2"/>
                        <a:buNone/>
                      </a:pPr>
                      <a:r>
                        <a:rPr lang="en-GB" sz="1100" dirty="0">
                          <a:effectLst/>
                          <a:latin typeface="Comic Sans MS" panose="030F0702030302020204" pitchFamily="66" charset="0"/>
                          <a:cs typeface="Arial" panose="020B0604020202020204" pitchFamily="34" charset="0"/>
                        </a:rPr>
                        <a:t>Building</a:t>
                      </a:r>
                    </a:p>
                    <a:p>
                      <a:pPr marL="0" lvl="0" indent="0" algn="l">
                        <a:lnSpc>
                          <a:spcPct val="150000"/>
                        </a:lnSpc>
                        <a:spcAft>
                          <a:spcPts val="0"/>
                        </a:spcAft>
                        <a:buFont typeface="Symbol" panose="05050102010706020507" pitchFamily="18" charset="2"/>
                        <a:buNone/>
                      </a:pPr>
                      <a:r>
                        <a:rPr lang="en-GB" sz="1100" dirty="0">
                          <a:effectLst/>
                          <a:latin typeface="Comic Sans MS" panose="030F0702030302020204" pitchFamily="66" charset="0"/>
                          <a:cs typeface="Arial" panose="020B0604020202020204" pitchFamily="34" charset="0"/>
                        </a:rPr>
                        <a:t>Authentic</a:t>
                      </a:r>
                    </a:p>
                    <a:p>
                      <a:pPr marL="0" lvl="0" indent="0" algn="l">
                        <a:lnSpc>
                          <a:spcPct val="150000"/>
                        </a:lnSpc>
                        <a:spcAft>
                          <a:spcPts val="0"/>
                        </a:spcAft>
                        <a:buFont typeface="Symbol" panose="05050102010706020507" pitchFamily="18" charset="2"/>
                        <a:buNone/>
                      </a:pPr>
                      <a:r>
                        <a:rPr lang="en-GB" sz="1100" dirty="0" err="1">
                          <a:effectLst/>
                          <a:latin typeface="Comic Sans MS" panose="030F0702030302020204" pitchFamily="66" charset="0"/>
                          <a:cs typeface="Arial" panose="020B0604020202020204" pitchFamily="34" charset="0"/>
                        </a:rPr>
                        <a:t>AfL</a:t>
                      </a:r>
                      <a:endParaRPr lang="en-GB" sz="1100" dirty="0">
                        <a:effectLst/>
                        <a:latin typeface="Comic Sans MS" panose="030F0702030302020204" pitchFamily="66" charset="0"/>
                        <a:cs typeface="Arial" panose="020B0604020202020204" pitchFamily="34" charset="0"/>
                      </a:endParaRPr>
                    </a:p>
                    <a:p>
                      <a:pPr marL="0" lvl="0" indent="0" algn="l">
                        <a:lnSpc>
                          <a:spcPct val="150000"/>
                        </a:lnSpc>
                        <a:spcAft>
                          <a:spcPts val="0"/>
                        </a:spcAft>
                        <a:buFont typeface="Symbol" panose="05050102010706020507" pitchFamily="18" charset="2"/>
                        <a:buNone/>
                      </a:pPr>
                      <a:r>
                        <a:rPr lang="en-GB" sz="1100" dirty="0">
                          <a:effectLst/>
                          <a:latin typeface="Comic Sans MS" panose="030F0702030302020204" pitchFamily="66" charset="0"/>
                          <a:cs typeface="Arial" panose="020B0604020202020204" pitchFamily="34" charset="0"/>
                        </a:rPr>
                        <a:t>Connections</a:t>
                      </a:r>
                    </a:p>
                    <a:p>
                      <a:pPr marL="0" lvl="0" indent="0" algn="l">
                        <a:lnSpc>
                          <a:spcPct val="150000"/>
                        </a:lnSpc>
                        <a:spcAft>
                          <a:spcPts val="0"/>
                        </a:spcAft>
                        <a:buFont typeface="Symbol" panose="05050102010706020507" pitchFamily="18" charset="2"/>
                        <a:buNone/>
                      </a:pPr>
                      <a:r>
                        <a:rPr lang="en-GB" sz="1100" dirty="0">
                          <a:effectLst/>
                          <a:latin typeface="Comic Sans MS" panose="030F0702030302020204" pitchFamily="66" charset="0"/>
                          <a:cs typeface="Arial" panose="020B0604020202020204" pitchFamily="34" charset="0"/>
                        </a:rPr>
                        <a:t>X-Curricular</a:t>
                      </a:r>
                    </a:p>
                    <a:p>
                      <a:pPr marL="0" lvl="0" indent="0" algn="l">
                        <a:lnSpc>
                          <a:spcPct val="150000"/>
                        </a:lnSpc>
                        <a:spcAft>
                          <a:spcPts val="0"/>
                        </a:spcAft>
                        <a:buFont typeface="Symbol" panose="05050102010706020507" pitchFamily="18" charset="2"/>
                        <a:buNone/>
                      </a:pPr>
                      <a:r>
                        <a:rPr lang="en-GB" sz="1100" dirty="0">
                          <a:effectLst/>
                          <a:latin typeface="Comic Sans MS" panose="030F0702030302020204" pitchFamily="66" charset="0"/>
                          <a:cs typeface="Arial" panose="020B0604020202020204" pitchFamily="34" charset="0"/>
                        </a:rPr>
                        <a:t>Learning to Learn</a:t>
                      </a:r>
                    </a:p>
                    <a:p>
                      <a:pPr marL="0" lvl="0" indent="0" algn="l">
                        <a:lnSpc>
                          <a:spcPct val="150000"/>
                        </a:lnSpc>
                        <a:spcAft>
                          <a:spcPts val="0"/>
                        </a:spcAft>
                        <a:buFont typeface="Symbol" panose="05050102010706020507" pitchFamily="18" charset="2"/>
                        <a:buNone/>
                      </a:pPr>
                      <a:r>
                        <a:rPr lang="en-GB" sz="1100" dirty="0">
                          <a:effectLst/>
                          <a:latin typeface="Comic Sans MS" panose="030F0702030302020204" pitchFamily="66" charset="0"/>
                          <a:cs typeface="Arial" panose="020B0604020202020204" pitchFamily="34" charset="0"/>
                        </a:rPr>
                        <a:t>Relationships</a:t>
                      </a:r>
                    </a:p>
                    <a:p>
                      <a:pPr marL="0" lvl="0" indent="0" algn="l">
                        <a:lnSpc>
                          <a:spcPct val="150000"/>
                        </a:lnSpc>
                        <a:spcAft>
                          <a:spcPts val="0"/>
                        </a:spcAft>
                        <a:buFont typeface="Symbol" panose="05050102010706020507" pitchFamily="18" charset="2"/>
                        <a:buNone/>
                      </a:pPr>
                      <a:r>
                        <a:rPr lang="en-GB" sz="1100" dirty="0">
                          <a:effectLst/>
                          <a:latin typeface="Comic Sans MS" panose="030F0702030302020204" pitchFamily="66" charset="0"/>
                          <a:cs typeface="Arial" panose="020B0604020202020204" pitchFamily="34" charset="0"/>
                        </a:rPr>
                        <a:t>Collaboration </a:t>
                      </a:r>
                      <a:endParaRPr lang="en-GB" sz="1100" dirty="0">
                        <a:effectLst/>
                        <a:latin typeface="Comic Sans MS" panose="030F0702030302020204" pitchFamily="66" charset="0"/>
                        <a:ea typeface="Calibri" panose="020F0502020204030204" pitchFamily="34" charset="0"/>
                        <a:cs typeface="Arial" panose="020B0604020202020204" pitchFamily="34" charset="0"/>
                      </a:endParaRPr>
                    </a:p>
                  </a:txBody>
                  <a:tcPr marL="52446" marR="52446" marT="0" marB="0"/>
                </a:tc>
                <a:tc>
                  <a:txBody>
                    <a:bodyPr/>
                    <a:lstStyle/>
                    <a:p>
                      <a:pPr algn="ctr">
                        <a:lnSpc>
                          <a:spcPct val="107000"/>
                        </a:lnSpc>
                        <a:spcAft>
                          <a:spcPts val="0"/>
                        </a:spcAft>
                      </a:pPr>
                      <a:r>
                        <a:rPr lang="en-GB" sz="1600" b="1" dirty="0">
                          <a:effectLst/>
                          <a:latin typeface="Comic Sans MS" panose="030F0702030302020204" pitchFamily="66" charset="0"/>
                          <a:cs typeface="Arial" panose="020B0604020202020204" pitchFamily="34" charset="0"/>
                        </a:rPr>
                        <a:t>4 Purposes</a:t>
                      </a:r>
                      <a:endParaRPr lang="en-GB" sz="1600" b="1" dirty="0">
                        <a:effectLst/>
                        <a:latin typeface="Comic Sans MS" panose="030F0702030302020204" pitchFamily="66" charset="0"/>
                        <a:ea typeface="Calibri" panose="020F0502020204030204" pitchFamily="34" charset="0"/>
                        <a:cs typeface="Arial" panose="020B0604020202020204" pitchFamily="34" charset="0"/>
                      </a:endParaRPr>
                    </a:p>
                  </a:txBody>
                  <a:tcPr marL="52446" marR="52446" marT="0" marB="0" anchor="ctr">
                    <a:noFill/>
                  </a:tcPr>
                </a:tc>
                <a:tc gridSpan="6">
                  <a:txBody>
                    <a:bodyPr/>
                    <a:lstStyle/>
                    <a:p>
                      <a:pPr algn="ctr">
                        <a:lnSpc>
                          <a:spcPct val="107000"/>
                        </a:lnSpc>
                        <a:spcAft>
                          <a:spcPts val="0"/>
                        </a:spcAft>
                      </a:pPr>
                      <a:r>
                        <a:rPr lang="en-GB" sz="1400" b="1" dirty="0">
                          <a:effectLst/>
                          <a:latin typeface="Comic Sans MS" panose="030F0702030302020204" pitchFamily="66" charset="0"/>
                          <a:cs typeface="Arial" panose="020B0604020202020204" pitchFamily="34" charset="0"/>
                        </a:rPr>
                        <a:t>Ambitious, capable learners</a:t>
                      </a:r>
                      <a:endParaRPr lang="en-GB" sz="1400" b="1" dirty="0">
                        <a:effectLst/>
                        <a:latin typeface="Comic Sans MS" panose="030F0702030302020204" pitchFamily="66" charset="0"/>
                        <a:ea typeface="Calibri" panose="020F0502020204030204" pitchFamily="34" charset="0"/>
                        <a:cs typeface="Arial" panose="020B0604020202020204" pitchFamily="34" charset="0"/>
                      </a:endParaRPr>
                    </a:p>
                  </a:txBody>
                  <a:tcPr marL="52446" marR="52446" marT="0" marB="0" anchor="ctr">
                    <a:no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pPr algn="l">
                        <a:lnSpc>
                          <a:spcPct val="107000"/>
                        </a:lnSpc>
                        <a:spcAft>
                          <a:spcPts val="0"/>
                        </a:spcAft>
                      </a:pPr>
                      <a:endParaRPr lang="en-GB" sz="1400" b="1" dirty="0">
                        <a:effectLst/>
                        <a:latin typeface="Arial" panose="020B0604020202020204" pitchFamily="34" charset="0"/>
                        <a:ea typeface="Calibri" panose="020F0502020204030204" pitchFamily="34" charset="0"/>
                        <a:cs typeface="Arial" panose="020B0604020202020204" pitchFamily="34" charset="0"/>
                      </a:endParaRPr>
                    </a:p>
                  </a:txBody>
                  <a:tcPr marL="52446" marR="52446" marT="0" marB="0">
                    <a:noFill/>
                  </a:tcPr>
                </a:tc>
                <a:tc hMerge="1">
                  <a:txBody>
                    <a:bodyPr/>
                    <a:lstStyle/>
                    <a:p>
                      <a:endParaRPr lang="en-GB"/>
                    </a:p>
                  </a:txBody>
                  <a:tcPr/>
                </a:tc>
                <a:tc gridSpan="4">
                  <a:txBody>
                    <a:bodyPr/>
                    <a:lstStyle/>
                    <a:p>
                      <a:pPr algn="ctr">
                        <a:lnSpc>
                          <a:spcPct val="107000"/>
                        </a:lnSpc>
                        <a:spcAft>
                          <a:spcPts val="0"/>
                        </a:spcAft>
                      </a:pPr>
                      <a:r>
                        <a:rPr lang="en-GB" sz="1400" b="1" dirty="0">
                          <a:effectLst/>
                          <a:latin typeface="Comic Sans MS" panose="030F0702030302020204" pitchFamily="66" charset="0"/>
                          <a:cs typeface="Arial" panose="020B0604020202020204" pitchFamily="34" charset="0"/>
                        </a:rPr>
                        <a:t>Enterprising, creative contributors</a:t>
                      </a:r>
                      <a:endParaRPr lang="en-GB" sz="1400" b="1" dirty="0">
                        <a:effectLst/>
                        <a:latin typeface="Comic Sans MS" panose="030F0702030302020204" pitchFamily="66" charset="0"/>
                        <a:ea typeface="Calibri" panose="020F0502020204030204" pitchFamily="34" charset="0"/>
                        <a:cs typeface="Arial" panose="020B0604020202020204" pitchFamily="34" charset="0"/>
                      </a:endParaRPr>
                    </a:p>
                  </a:txBody>
                  <a:tcPr marL="52446" marR="52446" marT="0" marB="0" anchor="ctr">
                    <a:noFill/>
                  </a:tcPr>
                </a:tc>
                <a:tc hMerge="1">
                  <a:txBody>
                    <a:bodyPr/>
                    <a:lstStyle/>
                    <a:p>
                      <a:endParaRPr lang="en-GB"/>
                    </a:p>
                  </a:txBody>
                  <a:tcPr/>
                </a:tc>
                <a:tc hMerge="1">
                  <a:txBody>
                    <a:bodyPr/>
                    <a:lstStyle/>
                    <a:p>
                      <a:endParaRPr lang="en-GB"/>
                    </a:p>
                  </a:txBody>
                  <a:tcPr/>
                </a:tc>
                <a:tc hMerge="1">
                  <a:txBody>
                    <a:bodyPr/>
                    <a:lstStyle/>
                    <a:p>
                      <a:endParaRPr lang="en-GB"/>
                    </a:p>
                  </a:txBody>
                  <a:tcPr/>
                </a:tc>
                <a:tc gridSpan="5">
                  <a:txBody>
                    <a:bodyPr/>
                    <a:lstStyle/>
                    <a:p>
                      <a:pPr algn="ctr">
                        <a:lnSpc>
                          <a:spcPct val="107000"/>
                        </a:lnSpc>
                        <a:spcAft>
                          <a:spcPts val="0"/>
                        </a:spcAft>
                      </a:pPr>
                      <a:r>
                        <a:rPr lang="en-GB" sz="1400" b="1" dirty="0">
                          <a:effectLst/>
                          <a:latin typeface="Comic Sans MS" panose="030F0702030302020204" pitchFamily="66" charset="0"/>
                          <a:cs typeface="Arial" panose="020B0604020202020204" pitchFamily="34" charset="0"/>
                        </a:rPr>
                        <a:t>Ethical, informed citizens</a:t>
                      </a:r>
                      <a:endParaRPr lang="en-GB" sz="1400" b="1" dirty="0">
                        <a:effectLst/>
                        <a:latin typeface="Comic Sans MS" panose="030F0702030302020204" pitchFamily="66" charset="0"/>
                        <a:ea typeface="Calibri" panose="020F0502020204030204" pitchFamily="34" charset="0"/>
                        <a:cs typeface="Arial" panose="020B0604020202020204" pitchFamily="34" charset="0"/>
                      </a:endParaRPr>
                    </a:p>
                  </a:txBody>
                  <a:tcPr marL="52446" marR="52446" marT="0" marB="0" anchor="ctr">
                    <a:no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gridSpan="4">
                  <a:txBody>
                    <a:bodyPr/>
                    <a:lstStyle/>
                    <a:p>
                      <a:pPr algn="ctr">
                        <a:lnSpc>
                          <a:spcPct val="107000"/>
                        </a:lnSpc>
                        <a:spcAft>
                          <a:spcPts val="0"/>
                        </a:spcAft>
                      </a:pPr>
                      <a:r>
                        <a:rPr lang="en-GB" sz="1400" b="1" dirty="0">
                          <a:effectLst/>
                          <a:latin typeface="Comic Sans MS" panose="030F0702030302020204" pitchFamily="66" charset="0"/>
                          <a:cs typeface="Arial" panose="020B0604020202020204" pitchFamily="34" charset="0"/>
                        </a:rPr>
                        <a:t>Healthy, confident individuals</a:t>
                      </a:r>
                      <a:endParaRPr lang="en-GB" sz="1400" b="1" dirty="0">
                        <a:effectLst/>
                        <a:latin typeface="Comic Sans MS" panose="030F0702030302020204" pitchFamily="66" charset="0"/>
                        <a:ea typeface="Calibri" panose="020F0502020204030204" pitchFamily="34" charset="0"/>
                        <a:cs typeface="Arial" panose="020B0604020202020204" pitchFamily="34" charset="0"/>
                      </a:endParaRPr>
                    </a:p>
                  </a:txBody>
                  <a:tcPr marL="52446" marR="52446" marT="0" marB="0" anchor="ctr">
                    <a:no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22943089"/>
                  </a:ext>
                </a:extLst>
              </a:tr>
              <a:tr h="1109179">
                <a:tc vMerge="1">
                  <a:txBody>
                    <a:bodyPr/>
                    <a:lstStyle/>
                    <a:p>
                      <a:endParaRPr lang="en-GB"/>
                    </a:p>
                  </a:txBody>
                  <a:tcPr/>
                </a:tc>
                <a:tc gridSpan="2">
                  <a:txBody>
                    <a:bodyPr/>
                    <a:lstStyle/>
                    <a:p>
                      <a:pPr marL="0" marR="0" lvl="0" indent="0" algn="ctr" defTabSz="457200" rtl="0" eaLnBrk="1" fontAlgn="auto" latinLnBrk="0" hangingPunct="1">
                        <a:lnSpc>
                          <a:spcPct val="107000"/>
                        </a:lnSpc>
                        <a:spcBef>
                          <a:spcPts val="0"/>
                        </a:spcBef>
                        <a:spcAft>
                          <a:spcPts val="0"/>
                        </a:spcAft>
                        <a:buClrTx/>
                        <a:buSzTx/>
                        <a:buFontTx/>
                        <a:buNone/>
                        <a:tabLst/>
                        <a:defRPr/>
                      </a:pPr>
                      <a:r>
                        <a:rPr lang="en-GB" sz="1600" b="1" dirty="0">
                          <a:effectLst/>
                          <a:latin typeface="Comic Sans MS" panose="030F0702030302020204" pitchFamily="66" charset="0"/>
                          <a:cs typeface="Arial" panose="020B0604020202020204" pitchFamily="34" charset="0"/>
                        </a:rPr>
                        <a:t>6 Areas of Learning &amp; Experience</a:t>
                      </a:r>
                      <a:endParaRPr lang="en-GB" sz="1600" b="1" dirty="0">
                        <a:effectLst/>
                        <a:latin typeface="Comic Sans MS" panose="030F0702030302020204" pitchFamily="66" charset="0"/>
                        <a:ea typeface="Calibri" panose="020F0502020204030204" pitchFamily="34" charset="0"/>
                        <a:cs typeface="Arial" panose="020B0604020202020204" pitchFamily="34" charset="0"/>
                      </a:endParaRPr>
                    </a:p>
                    <a:p>
                      <a:pPr algn="ctr">
                        <a:lnSpc>
                          <a:spcPct val="107000"/>
                        </a:lnSpc>
                        <a:spcAft>
                          <a:spcPts val="0"/>
                        </a:spcAft>
                      </a:pPr>
                      <a:endParaRPr lang="en-GB" sz="1600" b="1" dirty="0">
                        <a:effectLst/>
                        <a:latin typeface="Comic Sans MS" panose="030F0702030302020204" pitchFamily="66" charset="0"/>
                        <a:ea typeface="Calibri" panose="020F0502020204030204" pitchFamily="34" charset="0"/>
                        <a:cs typeface="Arial" panose="020B0604020202020204" pitchFamily="34" charset="0"/>
                      </a:endParaRPr>
                    </a:p>
                  </a:txBody>
                  <a:tcPr marL="52446" marR="52446" marT="0" marB="0" anchor="ctr">
                    <a:solidFill>
                      <a:srgbClr val="B2EAC9"/>
                    </a:solidFill>
                  </a:tcPr>
                </a:tc>
                <a:tc hMerge="1">
                  <a:txBody>
                    <a:bodyPr/>
                    <a:lstStyle/>
                    <a:p>
                      <a:pPr algn="ctr">
                        <a:lnSpc>
                          <a:spcPct val="107000"/>
                        </a:lnSpc>
                        <a:spcAft>
                          <a:spcPts val="0"/>
                        </a:spcAft>
                      </a:pPr>
                      <a:endParaRPr lang="en-GB" sz="1200" b="1" dirty="0">
                        <a:effectLst/>
                        <a:latin typeface="Comic Sans MS" panose="030F0702030302020204" pitchFamily="66" charset="0"/>
                        <a:ea typeface="Calibri" panose="020F0502020204030204" pitchFamily="34" charset="0"/>
                        <a:cs typeface="Arial" panose="020B0604020202020204" pitchFamily="34" charset="0"/>
                      </a:endParaRPr>
                    </a:p>
                  </a:txBody>
                  <a:tcPr marL="52446" marR="52446" marT="0" marB="0" anchor="ctr">
                    <a:solidFill>
                      <a:schemeClr val="accent5">
                        <a:lumMod val="40000"/>
                        <a:lumOff val="60000"/>
                      </a:schemeClr>
                    </a:solidFill>
                  </a:tcPr>
                </a:tc>
                <a:tc gridSpan="4">
                  <a:txBody>
                    <a:bodyPr/>
                    <a:lstStyle/>
                    <a:p>
                      <a:pPr marL="0" marR="0" lvl="0" indent="0" algn="ctr" defTabSz="457200" rtl="0" eaLnBrk="1" fontAlgn="auto" latinLnBrk="0" hangingPunct="1">
                        <a:lnSpc>
                          <a:spcPct val="107000"/>
                        </a:lnSpc>
                        <a:spcBef>
                          <a:spcPts val="0"/>
                        </a:spcBef>
                        <a:spcAft>
                          <a:spcPts val="0"/>
                        </a:spcAft>
                        <a:buClrTx/>
                        <a:buSzTx/>
                        <a:buFontTx/>
                        <a:buNone/>
                        <a:tabLst/>
                        <a:defRPr/>
                      </a:pPr>
                      <a:r>
                        <a:rPr lang="en-GB" sz="1200" dirty="0">
                          <a:effectLst/>
                          <a:latin typeface="Comic Sans MS" panose="030F0702030302020204" pitchFamily="66" charset="0"/>
                          <a:cs typeface="Arial" panose="020B0604020202020204" pitchFamily="34" charset="0"/>
                        </a:rPr>
                        <a:t>Expressive Arts</a:t>
                      </a:r>
                      <a:endParaRPr lang="en-GB" sz="1200" dirty="0">
                        <a:effectLst/>
                        <a:latin typeface="Comic Sans MS" panose="030F0702030302020204" pitchFamily="66" charset="0"/>
                        <a:ea typeface="Calibri" panose="020F0502020204030204" pitchFamily="34" charset="0"/>
                        <a:cs typeface="Arial" panose="020B0604020202020204" pitchFamily="34" charset="0"/>
                      </a:endParaRPr>
                    </a:p>
                    <a:p>
                      <a:pPr algn="ctr">
                        <a:lnSpc>
                          <a:spcPct val="107000"/>
                        </a:lnSpc>
                        <a:spcAft>
                          <a:spcPts val="0"/>
                        </a:spcAft>
                      </a:pPr>
                      <a:endParaRPr lang="en-GB" sz="1200" b="1" dirty="0">
                        <a:effectLst/>
                        <a:latin typeface="Comic Sans MS" panose="030F0702030302020204" pitchFamily="66" charset="0"/>
                        <a:ea typeface="Calibri" panose="020F0502020204030204" pitchFamily="34" charset="0"/>
                        <a:cs typeface="Arial" panose="020B0604020202020204" pitchFamily="34" charset="0"/>
                      </a:endParaRPr>
                    </a:p>
                  </a:txBody>
                  <a:tcPr marL="52446" marR="52446" marT="0" marB="0" anchor="ctr">
                    <a:solidFill>
                      <a:srgbClr val="B2EAC9"/>
                    </a:solidFill>
                  </a:tcPr>
                </a:tc>
                <a:tc hMerge="1">
                  <a:txBody>
                    <a:bodyPr/>
                    <a:lstStyle/>
                    <a:p>
                      <a:endParaRPr lang="en-GB"/>
                    </a:p>
                  </a:txBody>
                  <a:tcPr/>
                </a:tc>
                <a:tc hMerge="1">
                  <a:txBody>
                    <a:bodyPr/>
                    <a:lstStyle/>
                    <a:p>
                      <a:endParaRPr lang="en-GB"/>
                    </a:p>
                  </a:txBody>
                  <a:tcPr/>
                </a:tc>
                <a:tc hMerge="1">
                  <a:txBody>
                    <a:bodyPr/>
                    <a:lstStyle/>
                    <a:p>
                      <a:endParaRPr lang="en-GB"/>
                    </a:p>
                  </a:txBody>
                  <a:tcPr/>
                </a:tc>
                <a:tc gridSpan="3">
                  <a:txBody>
                    <a:bodyPr/>
                    <a:lstStyle/>
                    <a:p>
                      <a:pPr marL="0" marR="0" lvl="0" indent="0" algn="ctr" defTabSz="457200" rtl="0" eaLnBrk="1" fontAlgn="auto" latinLnBrk="0" hangingPunct="1">
                        <a:lnSpc>
                          <a:spcPct val="107000"/>
                        </a:lnSpc>
                        <a:spcBef>
                          <a:spcPts val="0"/>
                        </a:spcBef>
                        <a:spcAft>
                          <a:spcPts val="0"/>
                        </a:spcAft>
                        <a:buClrTx/>
                        <a:buSzTx/>
                        <a:buFontTx/>
                        <a:buNone/>
                        <a:tabLst/>
                        <a:defRPr/>
                      </a:pPr>
                      <a:r>
                        <a:rPr lang="en-GB" sz="1200" dirty="0">
                          <a:effectLst/>
                          <a:latin typeface="Comic Sans MS" panose="030F0702030302020204" pitchFamily="66" charset="0"/>
                          <a:cs typeface="Arial" panose="020B0604020202020204" pitchFamily="34" charset="0"/>
                        </a:rPr>
                        <a:t>Health &amp; Wellbeing</a:t>
                      </a:r>
                      <a:endParaRPr lang="en-GB" sz="1200" dirty="0">
                        <a:latin typeface="Comic Sans MS" panose="030F0702030302020204" pitchFamily="66" charset="0"/>
                        <a:cs typeface="Arial" panose="020B0604020202020204" pitchFamily="34" charset="0"/>
                      </a:endParaRPr>
                    </a:p>
                    <a:p>
                      <a:pPr algn="ctr">
                        <a:lnSpc>
                          <a:spcPct val="107000"/>
                        </a:lnSpc>
                        <a:spcAft>
                          <a:spcPts val="0"/>
                        </a:spcAft>
                      </a:pPr>
                      <a:endParaRPr lang="en-GB" sz="1200" b="1" dirty="0">
                        <a:effectLst/>
                        <a:latin typeface="Comic Sans MS" panose="030F0702030302020204" pitchFamily="66" charset="0"/>
                        <a:ea typeface="Calibri" panose="020F0502020204030204" pitchFamily="34" charset="0"/>
                        <a:cs typeface="Arial" panose="020B0604020202020204" pitchFamily="34" charset="0"/>
                      </a:endParaRPr>
                    </a:p>
                  </a:txBody>
                  <a:tcPr marL="52446" marR="52446" marT="0" marB="0" anchor="ctr">
                    <a:solidFill>
                      <a:srgbClr val="B2EAC9"/>
                    </a:solidFill>
                  </a:tcPr>
                </a:tc>
                <a:tc hMerge="1">
                  <a:txBody>
                    <a:bodyPr/>
                    <a:lstStyle/>
                    <a:p>
                      <a:pPr algn="l">
                        <a:lnSpc>
                          <a:spcPct val="107000"/>
                        </a:lnSpc>
                        <a:spcAft>
                          <a:spcPts val="0"/>
                        </a:spcAft>
                      </a:pP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52446" marR="52446" marT="0" marB="0"/>
                </a:tc>
                <a:tc hMerge="1">
                  <a:txBody>
                    <a:bodyPr/>
                    <a:lstStyle/>
                    <a:p>
                      <a:endParaRPr lang="en-GB"/>
                    </a:p>
                  </a:txBody>
                  <a:tcPr/>
                </a:tc>
                <a:tc gridSpan="3">
                  <a:txBody>
                    <a:bodyPr/>
                    <a:lstStyle/>
                    <a:p>
                      <a:pPr marL="0" marR="0" lvl="0" indent="0" algn="ctr" defTabSz="457200" rtl="0" eaLnBrk="1" fontAlgn="auto" latinLnBrk="0" hangingPunct="1">
                        <a:lnSpc>
                          <a:spcPct val="107000"/>
                        </a:lnSpc>
                        <a:spcBef>
                          <a:spcPts val="0"/>
                        </a:spcBef>
                        <a:spcAft>
                          <a:spcPts val="0"/>
                        </a:spcAft>
                        <a:buClrTx/>
                        <a:buSzTx/>
                        <a:buFontTx/>
                        <a:buNone/>
                        <a:tabLst/>
                        <a:defRPr/>
                      </a:pPr>
                      <a:r>
                        <a:rPr lang="en-GB" sz="1200" dirty="0">
                          <a:effectLst/>
                          <a:latin typeface="Comic Sans MS" panose="030F0702030302020204" pitchFamily="66" charset="0"/>
                          <a:cs typeface="Arial" panose="020B0604020202020204" pitchFamily="34" charset="0"/>
                        </a:rPr>
                        <a:t>Humanities</a:t>
                      </a:r>
                      <a:endParaRPr lang="en-GB" sz="1200" dirty="0">
                        <a:latin typeface="Comic Sans MS" panose="030F0702030302020204" pitchFamily="66" charset="0"/>
                        <a:cs typeface="Arial" panose="020B0604020202020204" pitchFamily="34" charset="0"/>
                      </a:endParaRPr>
                    </a:p>
                  </a:txBody>
                  <a:tcPr marL="52446" marR="52446" marT="0" marB="0" anchor="ctr">
                    <a:solidFill>
                      <a:srgbClr val="B2EAC9"/>
                    </a:solidFill>
                  </a:tcPr>
                </a:tc>
                <a:tc hMerge="1">
                  <a:txBody>
                    <a:bodyPr/>
                    <a:lstStyle/>
                    <a:p>
                      <a:endParaRPr lang="en-GB"/>
                    </a:p>
                  </a:txBody>
                  <a:tcPr/>
                </a:tc>
                <a:tc hMerge="1">
                  <a:txBody>
                    <a:bodyPr/>
                    <a:lstStyle/>
                    <a:p>
                      <a:endParaRPr lang="en-GB"/>
                    </a:p>
                  </a:txBody>
                  <a:tcPr/>
                </a:tc>
                <a:tc gridSpan="4">
                  <a:txBody>
                    <a:bodyPr/>
                    <a:lstStyle/>
                    <a:p>
                      <a:pPr marL="0" marR="0" lvl="0" indent="0" algn="ctr" defTabSz="457200" rtl="0" eaLnBrk="1" fontAlgn="auto" latinLnBrk="0" hangingPunct="1">
                        <a:lnSpc>
                          <a:spcPct val="107000"/>
                        </a:lnSpc>
                        <a:spcBef>
                          <a:spcPts val="0"/>
                        </a:spcBef>
                        <a:spcAft>
                          <a:spcPts val="0"/>
                        </a:spcAft>
                        <a:buClrTx/>
                        <a:buSzTx/>
                        <a:buFontTx/>
                        <a:buNone/>
                        <a:tabLst/>
                        <a:defRPr/>
                      </a:pPr>
                      <a:r>
                        <a:rPr lang="en-GB" sz="1200" dirty="0">
                          <a:effectLst/>
                          <a:latin typeface="Comic Sans MS" panose="030F0702030302020204" pitchFamily="66" charset="0"/>
                          <a:cs typeface="Arial" panose="020B0604020202020204" pitchFamily="34" charset="0"/>
                        </a:rPr>
                        <a:t>Languages, Literacy &amp; Communication</a:t>
                      </a:r>
                      <a:endParaRPr lang="en-GB" sz="1200" dirty="0">
                        <a:latin typeface="Comic Sans MS" panose="030F0702030302020204" pitchFamily="66" charset="0"/>
                        <a:cs typeface="Arial" panose="020B0604020202020204" pitchFamily="34" charset="0"/>
                      </a:endParaRPr>
                    </a:p>
                  </a:txBody>
                  <a:tcPr marL="52446" marR="52446" marT="0" marB="0" anchor="ctr">
                    <a:solidFill>
                      <a:srgbClr val="B2EAC9"/>
                    </a:solidFill>
                  </a:tcPr>
                </a:tc>
                <a:tc hMerge="1">
                  <a:txBody>
                    <a:bodyPr/>
                    <a:lstStyle/>
                    <a:p>
                      <a:r>
                        <a:rPr lang="en-GB" sz="1200" dirty="0">
                          <a:effectLst/>
                          <a:latin typeface="Comic Sans MS" panose="030F0702030302020204" pitchFamily="66" charset="0"/>
                          <a:cs typeface="Arial" panose="020B0604020202020204" pitchFamily="34" charset="0"/>
                        </a:rPr>
                        <a:t>Languages, Literacy &amp; Communication</a:t>
                      </a:r>
                      <a:endParaRPr lang="en-GB" dirty="0"/>
                    </a:p>
                  </a:txBody>
                  <a:tcPr marL="52446" marR="52446" marT="0" marB="0" anchor="ctr">
                    <a:solidFill>
                      <a:srgbClr val="B2EAC9"/>
                    </a:solidFill>
                  </a:tcPr>
                </a:tc>
                <a:tc hMerge="1">
                  <a:txBody>
                    <a:bodyPr/>
                    <a:lstStyle/>
                    <a:p>
                      <a:pPr marL="0" marR="0" lvl="0" indent="0" algn="ctr" defTabSz="457200" rtl="0" eaLnBrk="1" fontAlgn="auto" latinLnBrk="0" hangingPunct="1">
                        <a:lnSpc>
                          <a:spcPct val="107000"/>
                        </a:lnSpc>
                        <a:spcBef>
                          <a:spcPts val="0"/>
                        </a:spcBef>
                        <a:spcAft>
                          <a:spcPts val="0"/>
                        </a:spcAft>
                        <a:buClrTx/>
                        <a:buSzTx/>
                        <a:buFontTx/>
                        <a:buNone/>
                        <a:tabLst/>
                        <a:defRPr/>
                      </a:pPr>
                      <a:r>
                        <a:rPr lang="en-GB" sz="1200" dirty="0">
                          <a:effectLst/>
                          <a:latin typeface="Comic Sans MS" panose="030F0702030302020204" pitchFamily="66" charset="0"/>
                          <a:cs typeface="Arial" panose="020B0604020202020204" pitchFamily="34" charset="0"/>
                        </a:rPr>
                        <a:t>Languages, Literacy &amp; Communication</a:t>
                      </a:r>
                      <a:endParaRPr lang="en-GB" sz="1200" dirty="0">
                        <a:latin typeface="Comic Sans MS" panose="030F0702030302020204" pitchFamily="66" charset="0"/>
                        <a:cs typeface="Arial" panose="020B0604020202020204" pitchFamily="34" charset="0"/>
                      </a:endParaRPr>
                    </a:p>
                  </a:txBody>
                  <a:tcPr marL="52446" marR="52446" marT="0" marB="0" anchor="ctr">
                    <a:solidFill>
                      <a:srgbClr val="B2EAC9"/>
                    </a:solidFill>
                  </a:tcPr>
                </a:tc>
                <a:tc hMerge="1">
                  <a:txBody>
                    <a:bodyPr/>
                    <a:lstStyle/>
                    <a:p>
                      <a:endParaRPr lang="en-GB"/>
                    </a:p>
                  </a:txBody>
                  <a:tcPr/>
                </a:tc>
                <a:tc gridSpan="3">
                  <a:txBody>
                    <a:bodyPr/>
                    <a:lstStyle/>
                    <a:p>
                      <a:r>
                        <a:rPr lang="en-GB" sz="1200" dirty="0">
                          <a:effectLst/>
                          <a:latin typeface="Comic Sans MS" panose="030F0702030302020204" pitchFamily="66" charset="0"/>
                          <a:cs typeface="Arial" panose="020B0604020202020204" pitchFamily="34" charset="0"/>
                        </a:rPr>
                        <a:t>Maths &amp; Numeracy</a:t>
                      </a:r>
                      <a:endParaRPr lang="en-GB" dirty="0"/>
                    </a:p>
                  </a:txBody>
                  <a:tcPr marL="52446" marR="52446" marT="0" marB="0" anchor="ctr">
                    <a:solidFill>
                      <a:srgbClr val="B2EAC9"/>
                    </a:solidFill>
                  </a:tcPr>
                </a:tc>
                <a:tc hMerge="1">
                  <a:txBody>
                    <a:bodyPr/>
                    <a:lstStyle/>
                    <a:p>
                      <a:pPr marL="0" marR="0" lvl="0" indent="0" algn="ctr" defTabSz="457200" rtl="0" eaLnBrk="1" fontAlgn="auto" latinLnBrk="0" hangingPunct="1">
                        <a:lnSpc>
                          <a:spcPct val="107000"/>
                        </a:lnSpc>
                        <a:spcBef>
                          <a:spcPts val="0"/>
                        </a:spcBef>
                        <a:spcAft>
                          <a:spcPts val="0"/>
                        </a:spcAft>
                        <a:buClrTx/>
                        <a:buSzTx/>
                        <a:buFontTx/>
                        <a:buNone/>
                        <a:tabLst/>
                        <a:defRPr/>
                      </a:pPr>
                      <a:r>
                        <a:rPr lang="en-GB" sz="1200" dirty="0">
                          <a:effectLst/>
                          <a:latin typeface="Comic Sans MS" panose="030F0702030302020204" pitchFamily="66" charset="0"/>
                          <a:cs typeface="Arial" panose="020B0604020202020204" pitchFamily="34" charset="0"/>
                        </a:rPr>
                        <a:t>Numeracy</a:t>
                      </a:r>
                      <a:endParaRPr lang="en-GB" sz="1200" dirty="0">
                        <a:effectLst/>
                        <a:latin typeface="Comic Sans MS" panose="030F0702030302020204" pitchFamily="66" charset="0"/>
                        <a:ea typeface="Calibri" panose="020F0502020204030204" pitchFamily="34" charset="0"/>
                        <a:cs typeface="Arial" panose="020B0604020202020204" pitchFamily="34" charset="0"/>
                      </a:endParaRPr>
                    </a:p>
                  </a:txBody>
                  <a:tcPr marL="52446" marR="52446" marT="0" marB="0" anchor="ctr">
                    <a:solidFill>
                      <a:srgbClr val="B2EAC9"/>
                    </a:solidFill>
                  </a:tcPr>
                </a:tc>
                <a:tc hMerge="1">
                  <a:txBody>
                    <a:bodyPr/>
                    <a:lstStyle/>
                    <a:p>
                      <a:endParaRPr lang="en-GB"/>
                    </a:p>
                  </a:txBody>
                  <a:tcPr/>
                </a:tc>
                <a:tc>
                  <a:txBody>
                    <a:bodyPr/>
                    <a:lstStyle/>
                    <a:p>
                      <a:pPr marL="0" marR="0" lvl="0" indent="0" algn="ctr" defTabSz="457200" rtl="0" eaLnBrk="1" fontAlgn="auto" latinLnBrk="0" hangingPunct="1">
                        <a:lnSpc>
                          <a:spcPct val="107000"/>
                        </a:lnSpc>
                        <a:spcBef>
                          <a:spcPts val="0"/>
                        </a:spcBef>
                        <a:spcAft>
                          <a:spcPts val="0"/>
                        </a:spcAft>
                        <a:buClrTx/>
                        <a:buSzTx/>
                        <a:buFontTx/>
                        <a:buNone/>
                        <a:tabLst/>
                        <a:defRPr/>
                      </a:pPr>
                      <a:r>
                        <a:rPr lang="en-GB" sz="1200" dirty="0">
                          <a:effectLst/>
                          <a:latin typeface="Comic Sans MS" panose="030F0702030302020204" pitchFamily="66" charset="0"/>
                          <a:cs typeface="Arial" panose="020B0604020202020204" pitchFamily="34" charset="0"/>
                        </a:rPr>
                        <a:t>Science &amp; Tech</a:t>
                      </a:r>
                      <a:endParaRPr lang="en-GB" sz="1200" dirty="0">
                        <a:latin typeface="Comic Sans MS" panose="030F0702030302020204" pitchFamily="66" charset="0"/>
                        <a:cs typeface="Arial" panose="020B0604020202020204" pitchFamily="34" charset="0"/>
                      </a:endParaRPr>
                    </a:p>
                    <a:p>
                      <a:pPr algn="ctr">
                        <a:lnSpc>
                          <a:spcPct val="107000"/>
                        </a:lnSpc>
                        <a:spcAft>
                          <a:spcPts val="0"/>
                        </a:spcAft>
                      </a:pPr>
                      <a:endParaRPr lang="en-GB" sz="1200" b="1" dirty="0">
                        <a:effectLst/>
                        <a:latin typeface="Comic Sans MS" panose="030F0702030302020204" pitchFamily="66" charset="0"/>
                        <a:ea typeface="Calibri" panose="020F0502020204030204" pitchFamily="34" charset="0"/>
                        <a:cs typeface="Arial" panose="020B0604020202020204" pitchFamily="34" charset="0"/>
                      </a:endParaRPr>
                    </a:p>
                  </a:txBody>
                  <a:tcPr marL="52446" marR="52446" marT="0" marB="0" anchor="ctr">
                    <a:solidFill>
                      <a:srgbClr val="B2EAC9"/>
                    </a:solidFill>
                  </a:tcPr>
                </a:tc>
                <a:extLst>
                  <a:ext uri="{0D108BD9-81ED-4DB2-BD59-A6C34878D82A}">
                    <a16:rowId xmlns:a16="http://schemas.microsoft.com/office/drawing/2014/main" val="3764166240"/>
                  </a:ext>
                </a:extLst>
              </a:tr>
              <a:tr h="585696">
                <a:tc vMerge="1">
                  <a:txBody>
                    <a:bodyPr/>
                    <a:lstStyle/>
                    <a:p>
                      <a:endParaRPr lang="en-GB"/>
                    </a:p>
                  </a:txBody>
                  <a:tcPr/>
                </a:tc>
                <a:tc gridSpan="20">
                  <a:txBody>
                    <a:bodyPr/>
                    <a:lstStyle/>
                    <a:p>
                      <a:pPr algn="ctr">
                        <a:lnSpc>
                          <a:spcPct val="107000"/>
                        </a:lnSpc>
                        <a:spcAft>
                          <a:spcPts val="0"/>
                        </a:spcAft>
                      </a:pPr>
                      <a:r>
                        <a:rPr lang="en-GB" sz="1800" b="1" dirty="0">
                          <a:effectLst/>
                          <a:latin typeface="Comic Sans MS" panose="030F0702030302020204" pitchFamily="66" charset="0"/>
                          <a:ea typeface="Calibri" panose="020F0502020204030204" pitchFamily="34" charset="0"/>
                          <a:cs typeface="Times New Roman" panose="02020603050405020304" pitchFamily="18" charset="0"/>
                        </a:rPr>
                        <a:t>27 Statements of What Matters – </a:t>
                      </a:r>
                      <a:r>
                        <a:rPr lang="en-GB" sz="1600" b="1" dirty="0">
                          <a:effectLst/>
                          <a:latin typeface="Comic Sans MS" panose="030F0702030302020204" pitchFamily="66" charset="0"/>
                          <a:ea typeface="Calibri" panose="020F0502020204030204" pitchFamily="34" charset="0"/>
                          <a:cs typeface="Times New Roman" panose="02020603050405020304" pitchFamily="18" charset="0"/>
                        </a:rPr>
                        <a:t>the ‘big ideas’</a:t>
                      </a:r>
                      <a:endParaRPr lang="en-GB" sz="1800" b="1" dirty="0">
                        <a:effectLst/>
                        <a:latin typeface="Comic Sans MS" panose="030F0702030302020204" pitchFamily="66" charset="0"/>
                        <a:ea typeface="Calibri" panose="020F0502020204030204" pitchFamily="34" charset="0"/>
                        <a:cs typeface="Times New Roman" panose="02020603050405020304" pitchFamily="18" charset="0"/>
                      </a:endParaRPr>
                    </a:p>
                  </a:txBody>
                  <a:tcPr marL="52446" marR="52446" marT="0" marB="0" anchor="ctr">
                    <a:solidFill>
                      <a:srgbClr val="00B0F0">
                        <a:alpha val="40000"/>
                      </a:srgbClr>
                    </a:solidFill>
                  </a:tcPr>
                </a:tc>
                <a:tc hMerge="1">
                  <a:txBody>
                    <a:bodyPr/>
                    <a:lstStyle/>
                    <a:p>
                      <a:pPr algn="l">
                        <a:lnSpc>
                          <a:spcPct val="107000"/>
                        </a:lnSpc>
                        <a:spcAft>
                          <a:spcPts val="0"/>
                        </a:spcAft>
                      </a:pPr>
                      <a:endParaRPr lang="en-GB" sz="1200" dirty="0">
                        <a:effectLst/>
                        <a:latin typeface="Comic Sans MS" panose="030F0702030302020204" pitchFamily="66" charset="0"/>
                        <a:ea typeface="Calibri" panose="020F0502020204030204" pitchFamily="34" charset="0"/>
                        <a:cs typeface="Arial" panose="020B0604020202020204" pitchFamily="34" charset="0"/>
                      </a:endParaRPr>
                    </a:p>
                  </a:txBody>
                  <a:tcPr marL="52446" marR="52446" marT="0" marB="0" anchor="ctr">
                    <a:solidFill>
                      <a:srgbClr val="00B0F0">
                        <a:alpha val="40000"/>
                      </a:srgbClr>
                    </a:solidFill>
                  </a:tcPr>
                </a:tc>
                <a:tc hMerge="1">
                  <a:txBody>
                    <a:bodyPr/>
                    <a:lstStyle/>
                    <a:p>
                      <a:endParaRPr lang="en-GB"/>
                    </a:p>
                  </a:txBody>
                  <a:tcPr/>
                </a:tc>
                <a:tc hMerge="1">
                  <a:txBody>
                    <a:bodyPr/>
                    <a:lstStyle/>
                    <a:p>
                      <a:endParaRPr lang="en-GB"/>
                    </a:p>
                  </a:txBody>
                  <a:tcPr/>
                </a:tc>
                <a:tc hMerge="1">
                  <a:txBody>
                    <a:bodyPr/>
                    <a:lstStyle/>
                    <a:p>
                      <a:pPr algn="l">
                        <a:lnSpc>
                          <a:spcPct val="107000"/>
                        </a:lnSpc>
                        <a:spcAft>
                          <a:spcPts val="0"/>
                        </a:spcAft>
                      </a:pPr>
                      <a:endParaRPr lang="en-GB" sz="1200" dirty="0">
                        <a:effectLst/>
                        <a:latin typeface="Arial" panose="020B0604020202020204" pitchFamily="34" charset="0"/>
                        <a:ea typeface="Calibri" panose="020F0502020204030204" pitchFamily="34" charset="0"/>
                        <a:cs typeface="Arial" panose="020B0604020202020204" pitchFamily="34" charset="0"/>
                      </a:endParaRPr>
                    </a:p>
                  </a:txBody>
                  <a:tcPr marL="52446" marR="52446" marT="0" marB="0">
                    <a:solidFill>
                      <a:srgbClr val="00B0F0">
                        <a:alpha val="40000"/>
                      </a:srgbClr>
                    </a:solidFill>
                  </a:tcPr>
                </a:tc>
                <a:tc hMerge="1">
                  <a:txBody>
                    <a:bodyPr/>
                    <a:lstStyle/>
                    <a:p>
                      <a:endParaRPr lang="en-GB"/>
                    </a:p>
                  </a:txBody>
                  <a:tcPr/>
                </a:tc>
                <a:tc hMerge="1">
                  <a:txBody>
                    <a:bodyPr/>
                    <a:lstStyle/>
                    <a:p>
                      <a:endParaRPr lang="en-GB"/>
                    </a:p>
                  </a:txBody>
                  <a:tcPr/>
                </a:tc>
                <a:tc hMerge="1">
                  <a:txBody>
                    <a:bodyPr/>
                    <a:lstStyle/>
                    <a:p>
                      <a:pPr algn="l">
                        <a:lnSpc>
                          <a:spcPct val="107000"/>
                        </a:lnSpc>
                        <a:spcAft>
                          <a:spcPts val="0"/>
                        </a:spcAft>
                      </a:pP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52446" marR="52446" marT="0" marB="0"/>
                </a:tc>
                <a:tc hMerge="1">
                  <a:txBody>
                    <a:bodyPr/>
                    <a:lstStyle/>
                    <a:p>
                      <a:endParaRPr lang="en-GB"/>
                    </a:p>
                  </a:txBody>
                  <a:tcPr/>
                </a:tc>
                <a:tc hMerge="1">
                  <a:txBody>
                    <a:bodyPr/>
                    <a:lstStyle/>
                    <a:p>
                      <a:endParaRPr lang="en-GB"/>
                    </a:p>
                  </a:txBody>
                  <a:tcPr/>
                </a:tc>
                <a:tc hMerge="1">
                  <a:txBody>
                    <a:bodyPr/>
                    <a:lstStyle/>
                    <a:p>
                      <a:endParaRPr lang="en-GB" sz="1200" dirty="0">
                        <a:latin typeface="Arial" panose="020B0604020202020204" pitchFamily="34" charset="0"/>
                        <a:cs typeface="Arial" panose="020B0604020202020204" pitchFamily="34" charset="0"/>
                      </a:endParaRPr>
                    </a:p>
                  </a:txBody>
                  <a:tcPr marL="52446" marR="52446" marT="0" marB="0">
                    <a:solidFill>
                      <a:srgbClr val="00B0F0">
                        <a:alpha val="40000"/>
                      </a:srgbClr>
                    </a:solidFill>
                  </a:tcPr>
                </a:tc>
                <a:tc hMerge="1">
                  <a:txBody>
                    <a:bodyPr/>
                    <a:lstStyle/>
                    <a:p>
                      <a:pPr algn="l">
                        <a:lnSpc>
                          <a:spcPct val="107000"/>
                        </a:lnSpc>
                        <a:spcAft>
                          <a:spcPts val="0"/>
                        </a:spcAft>
                      </a:pP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52446" marR="52446"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pPr algn="l">
                        <a:lnSpc>
                          <a:spcPct val="107000"/>
                        </a:lnSpc>
                        <a:spcAft>
                          <a:spcPts val="0"/>
                        </a:spcAft>
                      </a:pPr>
                      <a:endParaRPr lang="en-GB" sz="1200" dirty="0">
                        <a:effectLst/>
                        <a:latin typeface="Arial" panose="020B0604020202020204" pitchFamily="34" charset="0"/>
                        <a:ea typeface="Calibri" panose="020F0502020204030204" pitchFamily="34" charset="0"/>
                        <a:cs typeface="Arial" panose="020B0604020202020204" pitchFamily="34" charset="0"/>
                      </a:endParaRPr>
                    </a:p>
                  </a:txBody>
                  <a:tcPr marL="52446" marR="52446" marT="0" marB="0" anchor="ctr">
                    <a:solidFill>
                      <a:srgbClr val="00B0F0">
                        <a:alpha val="40000"/>
                      </a:srgbClr>
                    </a:solidFill>
                  </a:tcPr>
                </a:tc>
                <a:tc hMerge="1">
                  <a:txBody>
                    <a:bodyPr/>
                    <a:lstStyle/>
                    <a:p>
                      <a:endParaRPr lang="en-GB" sz="1200" dirty="0">
                        <a:latin typeface="Comic Sans MS" panose="030F0702030302020204" pitchFamily="66" charset="0"/>
                        <a:cs typeface="Arial" panose="020B0604020202020204" pitchFamily="34" charset="0"/>
                      </a:endParaRPr>
                    </a:p>
                  </a:txBody>
                  <a:tcPr marL="52446" marR="52446" marT="0" marB="0" anchor="ctr">
                    <a:solidFill>
                      <a:srgbClr val="00B0F0">
                        <a:alpha val="40000"/>
                      </a:srgbClr>
                    </a:solidFill>
                  </a:tcPr>
                </a:tc>
                <a:tc hMerge="1">
                  <a:txBody>
                    <a:bodyPr/>
                    <a:lstStyle/>
                    <a:p>
                      <a:endParaRPr lang="en-GB"/>
                    </a:p>
                  </a:txBody>
                  <a:tcPr/>
                </a:tc>
                <a:extLst>
                  <a:ext uri="{0D108BD9-81ED-4DB2-BD59-A6C34878D82A}">
                    <a16:rowId xmlns:a16="http://schemas.microsoft.com/office/drawing/2014/main" val="133095898"/>
                  </a:ext>
                </a:extLst>
              </a:tr>
              <a:tr h="464822">
                <a:tc vMerge="1">
                  <a:txBody>
                    <a:bodyPr/>
                    <a:lstStyle/>
                    <a:p>
                      <a:endParaRPr lang="en-GB"/>
                    </a:p>
                  </a:txBody>
                  <a:tcPr/>
                </a:tc>
                <a:tc gridSpan="3">
                  <a:txBody>
                    <a:bodyPr/>
                    <a:lstStyle/>
                    <a:p>
                      <a:pPr algn="ctr">
                        <a:lnSpc>
                          <a:spcPct val="107000"/>
                        </a:lnSpc>
                        <a:spcAft>
                          <a:spcPts val="0"/>
                        </a:spcAft>
                      </a:pPr>
                      <a:r>
                        <a:rPr lang="en-GB" sz="1600" b="1" dirty="0">
                          <a:effectLst/>
                          <a:latin typeface="Comic Sans MS" panose="030F0702030302020204" pitchFamily="66" charset="0"/>
                          <a:cs typeface="Arial" panose="020B0604020202020204" pitchFamily="34" charset="0"/>
                        </a:rPr>
                        <a:t>3 Cross-curricular skills</a:t>
                      </a:r>
                      <a:endParaRPr lang="en-GB" sz="1600" b="1" dirty="0">
                        <a:latin typeface="Comic Sans MS" panose="030F0702030302020204" pitchFamily="66" charset="0"/>
                        <a:cs typeface="Arial" panose="020B0604020202020204" pitchFamily="34" charset="0"/>
                      </a:endParaRPr>
                    </a:p>
                  </a:txBody>
                  <a:tcPr marL="52446" marR="52446" marT="0" marB="0" anchor="ctr">
                    <a:solidFill>
                      <a:schemeClr val="accent5">
                        <a:lumMod val="20000"/>
                        <a:lumOff val="80000"/>
                      </a:schemeClr>
                    </a:solidFill>
                  </a:tcPr>
                </a:tc>
                <a:tc hMerge="1">
                  <a:txBody>
                    <a:bodyPr/>
                    <a:lstStyle/>
                    <a:p>
                      <a:endParaRPr lang="en-GB" dirty="0"/>
                    </a:p>
                  </a:txBody>
                  <a:tcPr/>
                </a:tc>
                <a:tc hMerge="1">
                  <a:txBody>
                    <a:bodyPr/>
                    <a:lstStyle/>
                    <a:p>
                      <a:endParaRPr lang="en-GB"/>
                    </a:p>
                  </a:txBody>
                  <a:tcPr/>
                </a:tc>
                <a:tc gridSpan="5">
                  <a:txBody>
                    <a:bodyPr/>
                    <a:lstStyle/>
                    <a:p>
                      <a:pPr algn="ctr"/>
                      <a:r>
                        <a:rPr lang="en-GB" sz="1600" b="0" dirty="0">
                          <a:effectLst/>
                          <a:latin typeface="Comic Sans MS" panose="030F0702030302020204" pitchFamily="66" charset="0"/>
                          <a:cs typeface="Arial" panose="020B0604020202020204" pitchFamily="34" charset="0"/>
                        </a:rPr>
                        <a:t>Literacy</a:t>
                      </a:r>
                      <a:endParaRPr lang="en-GB" sz="1600" b="0" dirty="0"/>
                    </a:p>
                  </a:txBody>
                  <a:tcPr marL="52446" marR="52446" marT="0" marB="0" anchor="ctr">
                    <a:solidFill>
                      <a:schemeClr val="accent5">
                        <a:lumMod val="20000"/>
                        <a:lumOff val="80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gridSpan="7">
                  <a:txBody>
                    <a:bodyPr/>
                    <a:lstStyle/>
                    <a:p>
                      <a:pPr algn="ctr"/>
                      <a:r>
                        <a:rPr lang="en-GB" sz="1600" b="0" dirty="0">
                          <a:effectLst/>
                          <a:latin typeface="Comic Sans MS" panose="030F0702030302020204" pitchFamily="66" charset="0"/>
                          <a:cs typeface="Arial" panose="020B0604020202020204" pitchFamily="34" charset="0"/>
                        </a:rPr>
                        <a:t>Numeracy</a:t>
                      </a:r>
                      <a:endParaRPr lang="en-GB" sz="1600" b="0" dirty="0"/>
                    </a:p>
                  </a:txBody>
                  <a:tcPr marL="52446" marR="52446" marT="0" marB="0" anchor="ctr">
                    <a:solidFill>
                      <a:schemeClr val="accent5">
                        <a:lumMod val="20000"/>
                        <a:lumOff val="80000"/>
                      </a:schemeClr>
                    </a:solidFill>
                  </a:tcPr>
                </a:tc>
                <a:tc hMerge="1">
                  <a:txBody>
                    <a:bodyPr/>
                    <a:lstStyle/>
                    <a:p>
                      <a:r>
                        <a:rPr lang="en-GB" sz="1200" b="1" dirty="0">
                          <a:effectLst/>
                          <a:latin typeface="Comic Sans MS" panose="030F0702030302020204" pitchFamily="66" charset="0"/>
                          <a:cs typeface="Arial" panose="020B0604020202020204" pitchFamily="34" charset="0"/>
                        </a:rPr>
                        <a:t>Numeracy</a:t>
                      </a:r>
                      <a:endParaRPr lang="en-GB" dirty="0"/>
                    </a:p>
                  </a:txBody>
                  <a:tcPr marL="52446" marR="52446" marT="0" marB="0" anchor="ctr">
                    <a:solidFill>
                      <a:schemeClr val="accent5">
                        <a:lumMod val="20000"/>
                        <a:lumOff val="80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dirty="0"/>
                    </a:p>
                  </a:txBody>
                  <a:tcPr/>
                </a:tc>
                <a:tc gridSpan="5">
                  <a:txBody>
                    <a:bodyPr/>
                    <a:lstStyle/>
                    <a:p>
                      <a:pPr algn="ctr">
                        <a:lnSpc>
                          <a:spcPct val="107000"/>
                        </a:lnSpc>
                        <a:spcAft>
                          <a:spcPts val="0"/>
                        </a:spcAft>
                      </a:pPr>
                      <a:r>
                        <a:rPr lang="en-GB" sz="1600" b="0" dirty="0">
                          <a:effectLst/>
                          <a:latin typeface="Comic Sans MS" panose="030F0702030302020204" pitchFamily="66" charset="0"/>
                          <a:cs typeface="Arial" panose="020B0604020202020204" pitchFamily="34" charset="0"/>
                        </a:rPr>
                        <a:t>Digital Competence</a:t>
                      </a:r>
                      <a:endParaRPr lang="en-GB" sz="1600" b="0" dirty="0">
                        <a:effectLst/>
                        <a:latin typeface="Comic Sans MS" panose="030F0702030302020204" pitchFamily="66" charset="0"/>
                        <a:ea typeface="Calibri" panose="020F0502020204030204" pitchFamily="34" charset="0"/>
                        <a:cs typeface="Arial" panose="020B0604020202020204" pitchFamily="34" charset="0"/>
                      </a:endParaRPr>
                    </a:p>
                  </a:txBody>
                  <a:tcPr marL="52446" marR="52446" marT="0" marB="0" anchor="ctr">
                    <a:solidFill>
                      <a:schemeClr val="accent5">
                        <a:lumMod val="20000"/>
                        <a:lumOff val="80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4063729528"/>
                  </a:ext>
                </a:extLst>
              </a:tr>
              <a:tr h="600875">
                <a:tc vMerge="1">
                  <a:txBody>
                    <a:bodyPr/>
                    <a:lstStyle/>
                    <a:p>
                      <a:endParaRPr lang="en-GB"/>
                    </a:p>
                  </a:txBody>
                  <a:tcPr/>
                </a:tc>
                <a:tc gridSpan="4">
                  <a:txBody>
                    <a:bodyPr/>
                    <a:lstStyle/>
                    <a:p>
                      <a:pPr algn="ctr">
                        <a:lnSpc>
                          <a:spcPct val="107000"/>
                        </a:lnSpc>
                        <a:spcAft>
                          <a:spcPts val="0"/>
                        </a:spcAft>
                      </a:pPr>
                      <a:r>
                        <a:rPr lang="en-GB" sz="1400" b="1" dirty="0">
                          <a:effectLst/>
                          <a:latin typeface="Comic Sans MS" panose="030F0702030302020204" pitchFamily="66" charset="0"/>
                          <a:cs typeface="Arial" panose="020B0604020202020204" pitchFamily="34" charset="0"/>
                        </a:rPr>
                        <a:t>Progression </a:t>
                      </a:r>
                    </a:p>
                    <a:p>
                      <a:pPr algn="ctr">
                        <a:lnSpc>
                          <a:spcPct val="107000"/>
                        </a:lnSpc>
                        <a:spcAft>
                          <a:spcPts val="0"/>
                        </a:spcAft>
                      </a:pPr>
                      <a:r>
                        <a:rPr lang="en-GB" sz="1400" b="1" dirty="0">
                          <a:effectLst/>
                          <a:latin typeface="Comic Sans MS" panose="030F0702030302020204" pitchFamily="66" charset="0"/>
                          <a:cs typeface="Arial" panose="020B0604020202020204" pitchFamily="34" charset="0"/>
                        </a:rPr>
                        <a:t>Steps</a:t>
                      </a:r>
                      <a:endParaRPr lang="en-GB" sz="1400" b="1" dirty="0">
                        <a:effectLst/>
                        <a:latin typeface="Comic Sans MS" panose="030F0702030302020204" pitchFamily="66" charset="0"/>
                        <a:ea typeface="Calibri" panose="020F0502020204030204" pitchFamily="34" charset="0"/>
                        <a:cs typeface="Arial" panose="020B0604020202020204" pitchFamily="34" charset="0"/>
                      </a:endParaRPr>
                    </a:p>
                  </a:txBody>
                  <a:tcPr marL="52446" marR="52446" marT="0" marB="0" anchor="ctr">
                    <a:solidFill>
                      <a:schemeClr val="accent3">
                        <a:lumMod val="20000"/>
                        <a:lumOff val="80000"/>
                        <a:alpha val="40000"/>
                      </a:schemeClr>
                    </a:solidFill>
                  </a:tcPr>
                </a:tc>
                <a:tc hMerge="1">
                  <a:txBody>
                    <a:bodyPr/>
                    <a:lstStyle/>
                    <a:p>
                      <a:pPr algn="l">
                        <a:lnSpc>
                          <a:spcPct val="107000"/>
                        </a:lnSpc>
                        <a:spcAft>
                          <a:spcPts val="0"/>
                        </a:spcAft>
                      </a:pP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52446" marR="52446" marT="0" marB="0"/>
                </a:tc>
                <a:tc hMerge="1">
                  <a:txBody>
                    <a:bodyPr/>
                    <a:lstStyle/>
                    <a:p>
                      <a:endParaRPr lang="en-GB"/>
                    </a:p>
                  </a:txBody>
                  <a:tcPr/>
                </a:tc>
                <a:tc hMerge="1">
                  <a:txBody>
                    <a:bodyPr/>
                    <a:lstStyle/>
                    <a:p>
                      <a:pPr algn="l">
                        <a:lnSpc>
                          <a:spcPct val="107000"/>
                        </a:lnSpc>
                        <a:spcAft>
                          <a:spcPts val="0"/>
                        </a:spcAft>
                      </a:pPr>
                      <a:endParaRPr lang="en-GB" sz="1050" b="1" dirty="0">
                        <a:effectLst/>
                        <a:latin typeface="Arial" panose="020B0604020202020204" pitchFamily="34" charset="0"/>
                        <a:ea typeface="Calibri" panose="020F0502020204030204" pitchFamily="34" charset="0"/>
                        <a:cs typeface="Arial" panose="020B0604020202020204" pitchFamily="34" charset="0"/>
                      </a:endParaRPr>
                    </a:p>
                  </a:txBody>
                  <a:tcPr marL="52446" marR="52446" marT="0" marB="0">
                    <a:solidFill>
                      <a:schemeClr val="accent3">
                        <a:lumMod val="20000"/>
                        <a:lumOff val="80000"/>
                        <a:alpha val="40000"/>
                      </a:schemeClr>
                    </a:solidFill>
                  </a:tcPr>
                </a:tc>
                <a:tc gridSpan="3">
                  <a:txBody>
                    <a:bodyPr/>
                    <a:lstStyle/>
                    <a:p>
                      <a:pPr algn="ctr">
                        <a:lnSpc>
                          <a:spcPct val="107000"/>
                        </a:lnSpc>
                        <a:spcAft>
                          <a:spcPts val="0"/>
                        </a:spcAft>
                      </a:pPr>
                      <a:r>
                        <a:rPr lang="en-GB" sz="1050" dirty="0">
                          <a:effectLst/>
                          <a:latin typeface="Comic Sans MS" panose="030F0702030302020204" pitchFamily="66" charset="0"/>
                          <a:cs typeface="Arial" panose="020B0604020202020204" pitchFamily="34" charset="0"/>
                        </a:rPr>
                        <a:t>Step 1 </a:t>
                      </a:r>
                    </a:p>
                    <a:p>
                      <a:pPr algn="ctr">
                        <a:lnSpc>
                          <a:spcPct val="107000"/>
                        </a:lnSpc>
                        <a:spcAft>
                          <a:spcPts val="0"/>
                        </a:spcAft>
                      </a:pPr>
                      <a:r>
                        <a:rPr lang="en-GB" sz="1050" dirty="0">
                          <a:effectLst/>
                          <a:latin typeface="Comic Sans MS" panose="030F0702030302020204" pitchFamily="66" charset="0"/>
                          <a:cs typeface="Arial" panose="020B0604020202020204" pitchFamily="34" charset="0"/>
                        </a:rPr>
                        <a:t>(Age 5)</a:t>
                      </a:r>
                    </a:p>
                    <a:p>
                      <a:pPr algn="ctr">
                        <a:lnSpc>
                          <a:spcPct val="107000"/>
                        </a:lnSpc>
                        <a:spcAft>
                          <a:spcPts val="0"/>
                        </a:spcAft>
                      </a:pPr>
                      <a:r>
                        <a:rPr lang="en-GB" sz="1050" dirty="0">
                          <a:effectLst/>
                          <a:latin typeface="Comic Sans MS" panose="030F0702030302020204" pitchFamily="66" charset="0"/>
                          <a:cs typeface="Arial" panose="020B0604020202020204" pitchFamily="34" charset="0"/>
                        </a:rPr>
                        <a:t>N/R</a:t>
                      </a:r>
                      <a:endParaRPr lang="en-GB" sz="2800" dirty="0">
                        <a:latin typeface="Comic Sans MS" panose="030F0702030302020204" pitchFamily="66" charset="0"/>
                        <a:cs typeface="Arial" panose="020B0604020202020204" pitchFamily="34" charset="0"/>
                      </a:endParaRPr>
                    </a:p>
                  </a:txBody>
                  <a:tcPr marL="52446" marR="52446" marT="0" marB="0" anchor="ctr">
                    <a:solidFill>
                      <a:schemeClr val="accent3">
                        <a:lumMod val="20000"/>
                        <a:lumOff val="80000"/>
                        <a:alpha val="40000"/>
                      </a:schemeClr>
                    </a:solidFill>
                  </a:tcPr>
                </a:tc>
                <a:tc hMerge="1">
                  <a:txBody>
                    <a:bodyPr/>
                    <a:lstStyle/>
                    <a:p>
                      <a:pPr algn="l">
                        <a:lnSpc>
                          <a:spcPct val="107000"/>
                        </a:lnSpc>
                        <a:spcAft>
                          <a:spcPts val="0"/>
                        </a:spcAft>
                      </a:pPr>
                      <a:endParaRPr lang="en-GB" sz="2800" dirty="0">
                        <a:latin typeface="Arial" panose="020B0604020202020204" pitchFamily="34" charset="0"/>
                        <a:cs typeface="Arial" panose="020B0604020202020204" pitchFamily="34" charset="0"/>
                      </a:endParaRPr>
                    </a:p>
                  </a:txBody>
                  <a:tcPr marL="52446" marR="52446" marT="0" marB="0">
                    <a:solidFill>
                      <a:schemeClr val="accent3">
                        <a:lumMod val="20000"/>
                        <a:lumOff val="80000"/>
                        <a:alpha val="40000"/>
                      </a:schemeClr>
                    </a:solidFill>
                  </a:tcPr>
                </a:tc>
                <a:tc hMerge="1">
                  <a:txBody>
                    <a:bodyPr/>
                    <a:lstStyle/>
                    <a:p>
                      <a:endParaRPr lang="en-GB"/>
                    </a:p>
                  </a:txBody>
                  <a:tcPr/>
                </a:tc>
                <a:tc gridSpan="3">
                  <a:txBody>
                    <a:bodyPr/>
                    <a:lstStyle/>
                    <a:p>
                      <a:pPr algn="ctr">
                        <a:lnSpc>
                          <a:spcPct val="107000"/>
                        </a:lnSpc>
                        <a:spcAft>
                          <a:spcPts val="0"/>
                        </a:spcAft>
                      </a:pPr>
                      <a:r>
                        <a:rPr lang="en-GB" sz="1050" dirty="0">
                          <a:effectLst/>
                          <a:latin typeface="Comic Sans MS" panose="030F0702030302020204" pitchFamily="66" charset="0"/>
                          <a:cs typeface="Arial" panose="020B0604020202020204" pitchFamily="34" charset="0"/>
                        </a:rPr>
                        <a:t>Step 2</a:t>
                      </a:r>
                    </a:p>
                    <a:p>
                      <a:pPr algn="ctr">
                        <a:lnSpc>
                          <a:spcPct val="107000"/>
                        </a:lnSpc>
                        <a:spcAft>
                          <a:spcPts val="0"/>
                        </a:spcAft>
                      </a:pPr>
                      <a:r>
                        <a:rPr lang="en-GB" sz="1050" dirty="0">
                          <a:effectLst/>
                          <a:latin typeface="Comic Sans MS" panose="030F0702030302020204" pitchFamily="66" charset="0"/>
                          <a:cs typeface="Arial" panose="020B0604020202020204" pitchFamily="34" charset="0"/>
                        </a:rPr>
                        <a:t>(Age 8)</a:t>
                      </a:r>
                    </a:p>
                    <a:p>
                      <a:pPr algn="ctr">
                        <a:lnSpc>
                          <a:spcPct val="107000"/>
                        </a:lnSpc>
                        <a:spcAft>
                          <a:spcPts val="0"/>
                        </a:spcAft>
                      </a:pPr>
                      <a:r>
                        <a:rPr lang="en-GB" sz="1050" dirty="0">
                          <a:effectLst/>
                          <a:latin typeface="Comic Sans MS" panose="030F0702030302020204" pitchFamily="66" charset="0"/>
                          <a:cs typeface="Arial" panose="020B0604020202020204" pitchFamily="34" charset="0"/>
                        </a:rPr>
                        <a:t>Y1/2/3</a:t>
                      </a:r>
                      <a:endParaRPr lang="en-GB" sz="1050" dirty="0">
                        <a:effectLst/>
                        <a:latin typeface="Comic Sans MS" panose="030F0702030302020204" pitchFamily="66" charset="0"/>
                        <a:ea typeface="Calibri" panose="020F0502020204030204" pitchFamily="34" charset="0"/>
                        <a:cs typeface="Arial" panose="020B0604020202020204" pitchFamily="34" charset="0"/>
                      </a:endParaRPr>
                    </a:p>
                  </a:txBody>
                  <a:tcPr marL="52446" marR="52446" marT="0" marB="0" anchor="ctr">
                    <a:solidFill>
                      <a:schemeClr val="accent3">
                        <a:lumMod val="20000"/>
                        <a:lumOff val="80000"/>
                        <a:alpha val="40000"/>
                      </a:schemeClr>
                    </a:solidFill>
                  </a:tcPr>
                </a:tc>
                <a:tc hMerge="1">
                  <a:txBody>
                    <a:bodyPr/>
                    <a:lstStyle/>
                    <a:p>
                      <a:endParaRPr lang="en-GB"/>
                    </a:p>
                  </a:txBody>
                  <a:tcPr/>
                </a:tc>
                <a:tc hMerge="1">
                  <a:txBody>
                    <a:bodyPr/>
                    <a:lstStyle/>
                    <a:p>
                      <a:pPr algn="l">
                        <a:lnSpc>
                          <a:spcPct val="107000"/>
                        </a:lnSpc>
                        <a:spcAft>
                          <a:spcPts val="0"/>
                        </a:spcAft>
                      </a:pPr>
                      <a:endParaRPr lang="en-GB" sz="1050" dirty="0">
                        <a:effectLst/>
                        <a:latin typeface="Arial" panose="020B0604020202020204" pitchFamily="34" charset="0"/>
                        <a:ea typeface="Calibri" panose="020F0502020204030204" pitchFamily="34" charset="0"/>
                        <a:cs typeface="Arial" panose="020B0604020202020204" pitchFamily="34" charset="0"/>
                      </a:endParaRPr>
                    </a:p>
                  </a:txBody>
                  <a:tcPr marL="52446" marR="52446" marT="0" marB="0">
                    <a:solidFill>
                      <a:schemeClr val="accent3">
                        <a:lumMod val="20000"/>
                        <a:lumOff val="80000"/>
                        <a:alpha val="40000"/>
                      </a:schemeClr>
                    </a:solidFill>
                  </a:tcPr>
                </a:tc>
                <a:tc gridSpan="4">
                  <a:txBody>
                    <a:bodyPr/>
                    <a:lstStyle/>
                    <a:p>
                      <a:pPr algn="ctr">
                        <a:lnSpc>
                          <a:spcPct val="107000"/>
                        </a:lnSpc>
                        <a:spcAft>
                          <a:spcPts val="0"/>
                        </a:spcAft>
                      </a:pPr>
                      <a:r>
                        <a:rPr lang="en-GB" sz="1050" dirty="0">
                          <a:effectLst/>
                          <a:latin typeface="Comic Sans MS" panose="030F0702030302020204" pitchFamily="66" charset="0"/>
                          <a:cs typeface="Arial" panose="020B0604020202020204" pitchFamily="34" charset="0"/>
                        </a:rPr>
                        <a:t>Step 3</a:t>
                      </a:r>
                    </a:p>
                    <a:p>
                      <a:pPr algn="ctr">
                        <a:lnSpc>
                          <a:spcPct val="107000"/>
                        </a:lnSpc>
                        <a:spcAft>
                          <a:spcPts val="0"/>
                        </a:spcAft>
                      </a:pPr>
                      <a:r>
                        <a:rPr lang="en-GB" sz="1050" dirty="0">
                          <a:effectLst/>
                          <a:latin typeface="Comic Sans MS" panose="030F0702030302020204" pitchFamily="66" charset="0"/>
                          <a:cs typeface="Arial" panose="020B0604020202020204" pitchFamily="34" charset="0"/>
                        </a:rPr>
                        <a:t>(Age 11)</a:t>
                      </a:r>
                    </a:p>
                    <a:p>
                      <a:pPr algn="ctr">
                        <a:lnSpc>
                          <a:spcPct val="107000"/>
                        </a:lnSpc>
                        <a:spcAft>
                          <a:spcPts val="0"/>
                        </a:spcAft>
                      </a:pPr>
                      <a:r>
                        <a:rPr lang="en-GB" sz="1050" dirty="0">
                          <a:effectLst/>
                          <a:latin typeface="Comic Sans MS" panose="030F0702030302020204" pitchFamily="66" charset="0"/>
                          <a:cs typeface="Arial" panose="020B0604020202020204" pitchFamily="34" charset="0"/>
                        </a:rPr>
                        <a:t>Y4/5/6</a:t>
                      </a:r>
                      <a:endParaRPr lang="en-GB" sz="2800" dirty="0">
                        <a:latin typeface="Comic Sans MS" panose="030F0702030302020204" pitchFamily="66" charset="0"/>
                        <a:cs typeface="Arial" panose="020B0604020202020204" pitchFamily="34" charset="0"/>
                      </a:endParaRPr>
                    </a:p>
                  </a:txBody>
                  <a:tcPr marL="52446" marR="52446" marT="0" marB="0" anchor="ctr">
                    <a:solidFill>
                      <a:schemeClr val="accent3">
                        <a:lumMod val="20000"/>
                        <a:lumOff val="80000"/>
                        <a:alpha val="40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gridSpan="4">
                  <a:txBody>
                    <a:bodyPr/>
                    <a:lstStyle/>
                    <a:p>
                      <a:pPr algn="ctr">
                        <a:lnSpc>
                          <a:spcPct val="107000"/>
                        </a:lnSpc>
                        <a:spcAft>
                          <a:spcPts val="0"/>
                        </a:spcAft>
                      </a:pPr>
                      <a:r>
                        <a:rPr lang="en-GB" sz="1050" dirty="0">
                          <a:effectLst/>
                          <a:latin typeface="Comic Sans MS" panose="030F0702030302020204" pitchFamily="66" charset="0"/>
                          <a:cs typeface="Arial" panose="020B0604020202020204" pitchFamily="34" charset="0"/>
                        </a:rPr>
                        <a:t>Step 4</a:t>
                      </a:r>
                    </a:p>
                    <a:p>
                      <a:pPr algn="ctr">
                        <a:lnSpc>
                          <a:spcPct val="107000"/>
                        </a:lnSpc>
                        <a:spcAft>
                          <a:spcPts val="0"/>
                        </a:spcAft>
                      </a:pPr>
                      <a:r>
                        <a:rPr lang="en-GB" sz="1050" dirty="0">
                          <a:effectLst/>
                          <a:latin typeface="Comic Sans MS" panose="030F0702030302020204" pitchFamily="66" charset="0"/>
                          <a:cs typeface="Arial" panose="020B0604020202020204" pitchFamily="34" charset="0"/>
                        </a:rPr>
                        <a:t>(Age 14)</a:t>
                      </a:r>
                    </a:p>
                    <a:p>
                      <a:pPr algn="ctr">
                        <a:lnSpc>
                          <a:spcPct val="107000"/>
                        </a:lnSpc>
                        <a:spcAft>
                          <a:spcPts val="0"/>
                        </a:spcAft>
                      </a:pPr>
                      <a:r>
                        <a:rPr lang="en-GB" sz="1050" dirty="0">
                          <a:effectLst/>
                          <a:latin typeface="Comic Sans MS" panose="030F0702030302020204" pitchFamily="66" charset="0"/>
                          <a:cs typeface="Arial" panose="020B0604020202020204" pitchFamily="34" charset="0"/>
                        </a:rPr>
                        <a:t>Y7/8/9</a:t>
                      </a:r>
                      <a:endParaRPr lang="en-GB" sz="1050" dirty="0">
                        <a:effectLst/>
                        <a:latin typeface="Comic Sans MS" panose="030F0702030302020204" pitchFamily="66" charset="0"/>
                        <a:ea typeface="Calibri" panose="020F0502020204030204" pitchFamily="34" charset="0"/>
                        <a:cs typeface="Arial" panose="020B0604020202020204" pitchFamily="34" charset="0"/>
                      </a:endParaRPr>
                    </a:p>
                  </a:txBody>
                  <a:tcPr marL="52446" marR="52446" marT="0" marB="0" anchor="ctr">
                    <a:solidFill>
                      <a:schemeClr val="accent3">
                        <a:lumMod val="20000"/>
                        <a:lumOff val="80000"/>
                        <a:alpha val="40000"/>
                      </a:schemeClr>
                    </a:solidFill>
                  </a:tcPr>
                </a:tc>
                <a:tc hMerge="1">
                  <a:txBody>
                    <a:bodyPr/>
                    <a:lstStyle/>
                    <a:p>
                      <a:endParaRPr lang="en-GB"/>
                    </a:p>
                  </a:txBody>
                  <a:tcPr/>
                </a:tc>
                <a:tc hMerge="1">
                  <a:txBody>
                    <a:bodyPr/>
                    <a:lstStyle/>
                    <a:p>
                      <a:endParaRPr lang="en-GB"/>
                    </a:p>
                  </a:txBody>
                  <a:tcPr/>
                </a:tc>
                <a:tc hMerge="1">
                  <a:txBody>
                    <a:bodyPr/>
                    <a:lstStyle/>
                    <a:p>
                      <a:pPr algn="l">
                        <a:lnSpc>
                          <a:spcPct val="107000"/>
                        </a:lnSpc>
                        <a:spcAft>
                          <a:spcPts val="0"/>
                        </a:spcAft>
                      </a:pPr>
                      <a:endParaRPr lang="en-GB" sz="1050" dirty="0">
                        <a:effectLst/>
                        <a:latin typeface="Arial" panose="020B0604020202020204" pitchFamily="34" charset="0"/>
                        <a:ea typeface="Calibri" panose="020F0502020204030204" pitchFamily="34" charset="0"/>
                        <a:cs typeface="Arial" panose="020B0604020202020204" pitchFamily="34" charset="0"/>
                      </a:endParaRPr>
                    </a:p>
                  </a:txBody>
                  <a:tcPr marL="52446" marR="52446" marT="0" marB="0">
                    <a:solidFill>
                      <a:schemeClr val="accent3">
                        <a:lumMod val="20000"/>
                        <a:lumOff val="80000"/>
                        <a:alpha val="40000"/>
                      </a:schemeClr>
                    </a:solidFill>
                  </a:tcPr>
                </a:tc>
                <a:tc gridSpan="2">
                  <a:txBody>
                    <a:bodyPr/>
                    <a:lstStyle/>
                    <a:p>
                      <a:pPr algn="ctr">
                        <a:lnSpc>
                          <a:spcPct val="107000"/>
                        </a:lnSpc>
                        <a:spcAft>
                          <a:spcPts val="0"/>
                        </a:spcAft>
                      </a:pPr>
                      <a:r>
                        <a:rPr lang="en-GB" sz="1050" dirty="0">
                          <a:effectLst/>
                          <a:latin typeface="Comic Sans MS" panose="030F0702030302020204" pitchFamily="66" charset="0"/>
                          <a:cs typeface="Arial" panose="020B0604020202020204" pitchFamily="34" charset="0"/>
                        </a:rPr>
                        <a:t>Step 5</a:t>
                      </a:r>
                    </a:p>
                    <a:p>
                      <a:pPr algn="ctr">
                        <a:lnSpc>
                          <a:spcPct val="107000"/>
                        </a:lnSpc>
                        <a:spcAft>
                          <a:spcPts val="0"/>
                        </a:spcAft>
                      </a:pPr>
                      <a:r>
                        <a:rPr lang="en-GB" sz="1050" dirty="0">
                          <a:effectLst/>
                          <a:latin typeface="Comic Sans MS" panose="030F0702030302020204" pitchFamily="66" charset="0"/>
                          <a:cs typeface="Arial" panose="020B0604020202020204" pitchFamily="34" charset="0"/>
                        </a:rPr>
                        <a:t>(Age 16) </a:t>
                      </a:r>
                    </a:p>
                    <a:p>
                      <a:pPr algn="ctr">
                        <a:lnSpc>
                          <a:spcPct val="107000"/>
                        </a:lnSpc>
                        <a:spcAft>
                          <a:spcPts val="0"/>
                        </a:spcAft>
                      </a:pPr>
                      <a:r>
                        <a:rPr lang="en-GB" sz="1050" dirty="0">
                          <a:effectLst/>
                          <a:latin typeface="Comic Sans MS" panose="030F0702030302020204" pitchFamily="66" charset="0"/>
                          <a:cs typeface="Arial" panose="020B0604020202020204" pitchFamily="34" charset="0"/>
                        </a:rPr>
                        <a:t>Y10/11</a:t>
                      </a:r>
                      <a:endParaRPr lang="en-GB" sz="2800" dirty="0">
                        <a:latin typeface="Comic Sans MS" panose="030F0702030302020204" pitchFamily="66" charset="0"/>
                        <a:cs typeface="Arial" panose="020B0604020202020204" pitchFamily="34" charset="0"/>
                      </a:endParaRPr>
                    </a:p>
                  </a:txBody>
                  <a:tcPr marL="52446" marR="52446" marT="0" marB="0" anchor="ctr">
                    <a:solidFill>
                      <a:schemeClr val="accent3">
                        <a:lumMod val="20000"/>
                        <a:lumOff val="80000"/>
                        <a:alpha val="40000"/>
                      </a:schemeClr>
                    </a:solidFill>
                  </a:tcPr>
                </a:tc>
                <a:tc hMerge="1">
                  <a:txBody>
                    <a:bodyPr/>
                    <a:lstStyle/>
                    <a:p>
                      <a:endParaRPr lang="en-GB"/>
                    </a:p>
                  </a:txBody>
                  <a:tcPr/>
                </a:tc>
                <a:extLst>
                  <a:ext uri="{0D108BD9-81ED-4DB2-BD59-A6C34878D82A}">
                    <a16:rowId xmlns:a16="http://schemas.microsoft.com/office/drawing/2014/main" val="2921780091"/>
                  </a:ext>
                </a:extLst>
              </a:tr>
              <a:tr h="478578">
                <a:tc vMerge="1">
                  <a:txBody>
                    <a:bodyPr/>
                    <a:lstStyle/>
                    <a:p>
                      <a:endParaRPr lang="en-GB"/>
                    </a:p>
                  </a:txBody>
                  <a:tcPr/>
                </a:tc>
                <a:tc gridSpan="20">
                  <a:txBody>
                    <a:bodyPr/>
                    <a:lstStyle/>
                    <a:p>
                      <a:pPr algn="ctr">
                        <a:lnSpc>
                          <a:spcPct val="107000"/>
                        </a:lnSpc>
                        <a:spcAft>
                          <a:spcPts val="0"/>
                        </a:spcAft>
                      </a:pPr>
                      <a:r>
                        <a:rPr lang="en-GB" sz="1400" b="1" dirty="0">
                          <a:effectLst/>
                          <a:latin typeface="Comic Sans MS" panose="030F0702030302020204" pitchFamily="66" charset="0"/>
                          <a:cs typeface="Arial" panose="020B0604020202020204" pitchFamily="34" charset="0"/>
                        </a:rPr>
                        <a:t>Descriptions of Learning – I can…</a:t>
                      </a:r>
                    </a:p>
                  </a:txBody>
                  <a:tcPr marL="52446" marR="52446" marT="0" marB="0" anchor="ct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82395382"/>
                  </a:ext>
                </a:extLst>
              </a:tr>
              <a:tr h="359347">
                <a:tc vMerge="1">
                  <a:txBody>
                    <a:bodyPr/>
                    <a:lstStyle/>
                    <a:p>
                      <a:endParaRPr lang="en-GB"/>
                    </a:p>
                  </a:txBody>
                  <a:tcPr/>
                </a:tc>
                <a:tc gridSpan="3">
                  <a:txBody>
                    <a:bodyPr/>
                    <a:lstStyle/>
                    <a:p>
                      <a:pPr algn="ctr">
                        <a:lnSpc>
                          <a:spcPct val="107000"/>
                        </a:lnSpc>
                        <a:spcAft>
                          <a:spcPts val="0"/>
                        </a:spcAft>
                      </a:pPr>
                      <a:r>
                        <a:rPr lang="en-GB" sz="1200" b="1" dirty="0">
                          <a:effectLst/>
                          <a:latin typeface="Comic Sans MS" panose="030F0702030302020204" pitchFamily="66" charset="0"/>
                          <a:cs typeface="Arial" panose="020B0604020202020204" pitchFamily="34" charset="0"/>
                        </a:rPr>
                        <a:t>X- themes</a:t>
                      </a:r>
                      <a:endParaRPr lang="en-GB" sz="1200" b="1" dirty="0">
                        <a:effectLst/>
                        <a:latin typeface="Comic Sans MS" panose="030F0702030302020204" pitchFamily="66" charset="0"/>
                        <a:ea typeface="Calibri" panose="020F0502020204030204" pitchFamily="34" charset="0"/>
                        <a:cs typeface="Arial" panose="020B0604020202020204" pitchFamily="34" charset="0"/>
                      </a:endParaRPr>
                    </a:p>
                  </a:txBody>
                  <a:tcPr marL="52446" marR="52446" marT="0" marB="0" anchor="ctr">
                    <a:solidFill>
                      <a:srgbClr val="92D050">
                        <a:alpha val="40000"/>
                      </a:srgbClr>
                    </a:solidFill>
                  </a:tcPr>
                </a:tc>
                <a:tc hMerge="1">
                  <a:txBody>
                    <a:bodyPr/>
                    <a:lstStyle/>
                    <a:p>
                      <a:pPr algn="l">
                        <a:lnSpc>
                          <a:spcPct val="107000"/>
                        </a:lnSpc>
                        <a:spcAft>
                          <a:spcPts val="0"/>
                        </a:spcAft>
                      </a:pP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52446" marR="52446" marT="0" marB="0"/>
                </a:tc>
                <a:tc hMerge="1">
                  <a:txBody>
                    <a:bodyPr/>
                    <a:lstStyle/>
                    <a:p>
                      <a:endParaRPr lang="en-GB"/>
                    </a:p>
                  </a:txBody>
                  <a:tcPr/>
                </a:tc>
                <a:tc gridSpan="2">
                  <a:txBody>
                    <a:bodyPr/>
                    <a:lstStyle/>
                    <a:p>
                      <a:pPr algn="ctr"/>
                      <a:r>
                        <a:rPr lang="en-GB" sz="1200" b="1" dirty="0">
                          <a:effectLst/>
                          <a:latin typeface="Comic Sans MS" panose="030F0702030302020204" pitchFamily="66" charset="0"/>
                          <a:cs typeface="Arial" panose="020B0604020202020204" pitchFamily="34" charset="0"/>
                        </a:rPr>
                        <a:t>RSE</a:t>
                      </a:r>
                      <a:endParaRPr lang="en-GB" sz="3600" b="1" dirty="0">
                        <a:latin typeface="Comic Sans MS" panose="030F0702030302020204" pitchFamily="66" charset="0"/>
                        <a:cs typeface="Arial" panose="020B0604020202020204" pitchFamily="34" charset="0"/>
                      </a:endParaRPr>
                    </a:p>
                  </a:txBody>
                  <a:tcPr marL="52446" marR="52446" marT="0" marB="0" anchor="ctr">
                    <a:solidFill>
                      <a:srgbClr val="92D050">
                        <a:alpha val="40000"/>
                      </a:srgbClr>
                    </a:solidFill>
                  </a:tcPr>
                </a:tc>
                <a:tc hMerge="1">
                  <a:txBody>
                    <a:bodyPr/>
                    <a:lstStyle/>
                    <a:p>
                      <a:endParaRPr lang="en-GB"/>
                    </a:p>
                  </a:txBody>
                  <a:tcPr/>
                </a:tc>
                <a:tc gridSpan="4">
                  <a:txBody>
                    <a:bodyPr/>
                    <a:lstStyle/>
                    <a:p>
                      <a:pPr algn="ctr"/>
                      <a:r>
                        <a:rPr lang="en-GB" sz="1200" b="1" dirty="0">
                          <a:effectLst/>
                          <a:latin typeface="Comic Sans MS" panose="030F0702030302020204" pitchFamily="66" charset="0"/>
                          <a:cs typeface="Arial" panose="020B0604020202020204" pitchFamily="34" charset="0"/>
                        </a:rPr>
                        <a:t>Rights</a:t>
                      </a:r>
                      <a:endParaRPr lang="en-GB" sz="3600" b="1" dirty="0">
                        <a:latin typeface="Comic Sans MS" panose="030F0702030302020204" pitchFamily="66" charset="0"/>
                        <a:cs typeface="Arial" panose="020B0604020202020204" pitchFamily="34" charset="0"/>
                      </a:endParaRPr>
                    </a:p>
                  </a:txBody>
                  <a:tcPr marL="52446" marR="52446" marT="0" marB="0" anchor="ctr">
                    <a:solidFill>
                      <a:srgbClr val="92D050">
                        <a:alpha val="40000"/>
                      </a:srgbClr>
                    </a:solidFill>
                  </a:tcPr>
                </a:tc>
                <a:tc hMerge="1">
                  <a:txBody>
                    <a:bodyPr/>
                    <a:lstStyle/>
                    <a:p>
                      <a:endParaRPr lang="en-GB"/>
                    </a:p>
                  </a:txBody>
                  <a:tcPr/>
                </a:tc>
                <a:tc hMerge="1">
                  <a:txBody>
                    <a:bodyPr/>
                    <a:lstStyle/>
                    <a:p>
                      <a:pPr algn="l">
                        <a:lnSpc>
                          <a:spcPct val="107000"/>
                        </a:lnSpc>
                        <a:spcAft>
                          <a:spcPts val="0"/>
                        </a:spcAft>
                      </a:pPr>
                      <a:r>
                        <a:rPr lang="en-GB" sz="800" dirty="0">
                          <a:effectLst/>
                        </a:rPr>
                        <a:t>SRE</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2446" marR="52446" marT="0" marB="0">
                    <a:solidFill>
                      <a:srgbClr val="92D050">
                        <a:alpha val="40000"/>
                      </a:srgbClr>
                    </a:solidFill>
                  </a:tcPr>
                </a:tc>
                <a:tc hMerge="1">
                  <a:txBody>
                    <a:bodyPr/>
                    <a:lstStyle/>
                    <a:p>
                      <a:pPr algn="ctr"/>
                      <a:endParaRPr lang="en-GB" sz="3600" b="1" dirty="0">
                        <a:latin typeface="Comic Sans MS" panose="030F0702030302020204" pitchFamily="66" charset="0"/>
                        <a:cs typeface="Arial" panose="020B0604020202020204" pitchFamily="34" charset="0"/>
                      </a:endParaRPr>
                    </a:p>
                  </a:txBody>
                  <a:tcPr marL="52446" marR="52446" marT="0" marB="0" anchor="ctr">
                    <a:solidFill>
                      <a:srgbClr val="92D050">
                        <a:alpha val="40000"/>
                      </a:srgbClr>
                    </a:solidFill>
                  </a:tcPr>
                </a:tc>
                <a:tc gridSpan="4">
                  <a:txBody>
                    <a:bodyPr/>
                    <a:lstStyle/>
                    <a:p>
                      <a:pPr algn="ctr"/>
                      <a:r>
                        <a:rPr lang="en-GB" sz="1200" b="1" dirty="0">
                          <a:effectLst/>
                          <a:latin typeface="Comic Sans MS" panose="030F0702030302020204" pitchFamily="66" charset="0"/>
                          <a:cs typeface="Arial" panose="020B0604020202020204" pitchFamily="34" charset="0"/>
                        </a:rPr>
                        <a:t>Diversity</a:t>
                      </a:r>
                      <a:endParaRPr lang="en-GB" sz="3600" b="1" dirty="0">
                        <a:latin typeface="Comic Sans MS" panose="030F0702030302020204" pitchFamily="66" charset="0"/>
                        <a:cs typeface="Arial" panose="020B0604020202020204" pitchFamily="34" charset="0"/>
                      </a:endParaRPr>
                    </a:p>
                  </a:txBody>
                  <a:tcPr marL="52446" marR="52446" marT="0" marB="0" anchor="ctr">
                    <a:solidFill>
                      <a:srgbClr val="92D050">
                        <a:alpha val="40000"/>
                      </a:srgbClr>
                    </a:solidFill>
                  </a:tcPr>
                </a:tc>
                <a:tc hMerge="1">
                  <a:txBody>
                    <a:bodyPr/>
                    <a:lstStyle/>
                    <a:p>
                      <a:pPr algn="l">
                        <a:lnSpc>
                          <a:spcPct val="107000"/>
                        </a:lnSpc>
                        <a:spcAft>
                          <a:spcPts val="0"/>
                        </a:spcAft>
                      </a:pP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52446" marR="52446" marT="0" marB="0"/>
                </a:tc>
                <a:tc hMerge="1">
                  <a:txBody>
                    <a:bodyPr/>
                    <a:lstStyle/>
                    <a:p>
                      <a:endParaRPr lang="en-GB"/>
                    </a:p>
                  </a:txBody>
                  <a:tcPr/>
                </a:tc>
                <a:tc hMerge="1">
                  <a:txBody>
                    <a:bodyPr/>
                    <a:lstStyle/>
                    <a:p>
                      <a:pPr algn="ctr"/>
                      <a:endParaRPr lang="en-GB" sz="3600" b="1" dirty="0">
                        <a:latin typeface="Comic Sans MS" panose="030F0702030302020204" pitchFamily="66" charset="0"/>
                        <a:cs typeface="Arial" panose="020B0604020202020204" pitchFamily="34" charset="0"/>
                      </a:endParaRPr>
                    </a:p>
                  </a:txBody>
                  <a:tcPr marL="52446" marR="52446" marT="0" marB="0" anchor="ctr">
                    <a:solidFill>
                      <a:srgbClr val="92D050">
                        <a:alpha val="40000"/>
                      </a:srgbClr>
                    </a:solidFill>
                  </a:tcPr>
                </a:tc>
                <a:tc gridSpan="4">
                  <a:txBody>
                    <a:bodyPr/>
                    <a:lstStyle/>
                    <a:p>
                      <a:pPr algn="ctr">
                        <a:lnSpc>
                          <a:spcPct val="107000"/>
                        </a:lnSpc>
                        <a:spcAft>
                          <a:spcPts val="0"/>
                        </a:spcAft>
                      </a:pPr>
                      <a:r>
                        <a:rPr lang="en-GB" sz="1200" b="1" dirty="0">
                          <a:effectLst/>
                          <a:latin typeface="Comic Sans MS" panose="030F0702030302020204" pitchFamily="66" charset="0"/>
                          <a:cs typeface="Arial" panose="020B0604020202020204" pitchFamily="34" charset="0"/>
                        </a:rPr>
                        <a:t>Careers</a:t>
                      </a:r>
                      <a:endParaRPr lang="en-GB" sz="1200" b="1" dirty="0">
                        <a:effectLst/>
                        <a:latin typeface="Comic Sans MS" panose="030F0702030302020204" pitchFamily="66" charset="0"/>
                        <a:ea typeface="Calibri" panose="020F0502020204030204" pitchFamily="34" charset="0"/>
                        <a:cs typeface="Arial" panose="020B0604020202020204" pitchFamily="34" charset="0"/>
                      </a:endParaRPr>
                    </a:p>
                  </a:txBody>
                  <a:tcPr marL="52446" marR="52446" marT="0" marB="0" anchor="ctr">
                    <a:solidFill>
                      <a:srgbClr val="92D050">
                        <a:alpha val="40000"/>
                      </a:srgbClr>
                    </a:solidFill>
                  </a:tcPr>
                </a:tc>
                <a:tc hMerge="1">
                  <a:txBody>
                    <a:bodyPr/>
                    <a:lstStyle/>
                    <a:p>
                      <a:endParaRPr lang="en-GB"/>
                    </a:p>
                  </a:txBody>
                  <a:tcPr/>
                </a:tc>
                <a:tc hMerge="1">
                  <a:txBody>
                    <a:bodyPr/>
                    <a:lstStyle/>
                    <a:p>
                      <a:endParaRPr lang="en-GB"/>
                    </a:p>
                  </a:txBody>
                  <a:tcPr/>
                </a:tc>
                <a:tc hMerge="1">
                  <a:txBody>
                    <a:bodyPr/>
                    <a:lstStyle/>
                    <a:p>
                      <a:endParaRPr lang="en-GB"/>
                    </a:p>
                  </a:txBody>
                  <a:tcPr/>
                </a:tc>
                <a:tc gridSpan="3">
                  <a:txBody>
                    <a:bodyPr/>
                    <a:lstStyle/>
                    <a:p>
                      <a:pPr algn="ctr"/>
                      <a:r>
                        <a:rPr lang="en-GB" sz="1200" b="1" dirty="0">
                          <a:effectLst/>
                          <a:latin typeface="Comic Sans MS" panose="030F0702030302020204" pitchFamily="66" charset="0"/>
                          <a:cs typeface="Arial" panose="020B0604020202020204" pitchFamily="34" charset="0"/>
                        </a:rPr>
                        <a:t>Contexts</a:t>
                      </a:r>
                      <a:endParaRPr lang="en-GB" sz="3600" b="1" dirty="0">
                        <a:latin typeface="Comic Sans MS" panose="030F0702030302020204" pitchFamily="66" charset="0"/>
                        <a:cs typeface="Arial" panose="020B0604020202020204" pitchFamily="34" charset="0"/>
                      </a:endParaRPr>
                    </a:p>
                  </a:txBody>
                  <a:tcPr marL="52446" marR="52446" marT="0" marB="0" anchor="ctr">
                    <a:solidFill>
                      <a:srgbClr val="92D050">
                        <a:alpha val="40000"/>
                      </a:srgbClr>
                    </a:solidFill>
                  </a:tcPr>
                </a:tc>
                <a:tc hMerge="1">
                  <a:txBody>
                    <a:bodyPr/>
                    <a:lstStyle/>
                    <a:p>
                      <a:pPr algn="l">
                        <a:lnSpc>
                          <a:spcPct val="107000"/>
                        </a:lnSpc>
                        <a:spcAft>
                          <a:spcPts val="0"/>
                        </a:spcAft>
                      </a:pP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52446" marR="52446" marT="0" marB="0"/>
                </a:tc>
                <a:tc hMerge="1">
                  <a:txBody>
                    <a:bodyPr/>
                    <a:lstStyle/>
                    <a:p>
                      <a:endParaRPr lang="en-GB"/>
                    </a:p>
                  </a:txBody>
                  <a:tcPr/>
                </a:tc>
                <a:extLst>
                  <a:ext uri="{0D108BD9-81ED-4DB2-BD59-A6C34878D82A}">
                    <a16:rowId xmlns:a16="http://schemas.microsoft.com/office/drawing/2014/main" val="366862609"/>
                  </a:ext>
                </a:extLst>
              </a:tr>
            </a:tbl>
          </a:graphicData>
        </a:graphic>
      </p:graphicFrame>
      <p:pic>
        <p:nvPicPr>
          <p:cNvPr id="4" name="Picture 3">
            <a:extLst>
              <a:ext uri="{FF2B5EF4-FFF2-40B4-BE49-F238E27FC236}">
                <a16:creationId xmlns:a16="http://schemas.microsoft.com/office/drawing/2014/main" id="{9C59BF8E-E09E-4186-BD8B-22FAF1159FA6}"/>
              </a:ext>
            </a:extLst>
          </p:cNvPr>
          <p:cNvPicPr>
            <a:picLocks noChangeAspect="1"/>
          </p:cNvPicPr>
          <p:nvPr/>
        </p:nvPicPr>
        <p:blipFill>
          <a:blip r:embed="rId2"/>
          <a:stretch>
            <a:fillRect/>
          </a:stretch>
        </p:blipFill>
        <p:spPr>
          <a:xfrm>
            <a:off x="10481037" y="246964"/>
            <a:ext cx="1599022" cy="1593411"/>
          </a:xfrm>
          <a:prstGeom prst="rect">
            <a:avLst/>
          </a:prstGeom>
        </p:spPr>
      </p:pic>
    </p:spTree>
    <p:extLst>
      <p:ext uri="{BB962C8B-B14F-4D97-AF65-F5344CB8AC3E}">
        <p14:creationId xmlns:p14="http://schemas.microsoft.com/office/powerpoint/2010/main" val="35870432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A67624D9-911F-400C-A214-04D236505791}"/>
              </a:ext>
            </a:extLst>
          </p:cNvPr>
          <p:cNvGraphicFramePr>
            <a:graphicFrameLocks noGrp="1"/>
          </p:cNvGraphicFramePr>
          <p:nvPr>
            <p:extLst>
              <p:ext uri="{D42A27DB-BD31-4B8C-83A1-F6EECF244321}">
                <p14:modId xmlns:p14="http://schemas.microsoft.com/office/powerpoint/2010/main" val="140756742"/>
              </p:ext>
            </p:extLst>
          </p:nvPr>
        </p:nvGraphicFramePr>
        <p:xfrm>
          <a:off x="1208217" y="587059"/>
          <a:ext cx="9485183" cy="5388026"/>
        </p:xfrm>
        <a:graphic>
          <a:graphicData uri="http://schemas.openxmlformats.org/drawingml/2006/table">
            <a:tbl>
              <a:tblPr firstRow="1" bandRow="1">
                <a:tableStyleId>{22838BEF-8BB2-4498-84A7-C5851F593DF1}</a:tableStyleId>
              </a:tblPr>
              <a:tblGrid>
                <a:gridCol w="1143217">
                  <a:extLst>
                    <a:ext uri="{9D8B030D-6E8A-4147-A177-3AD203B41FA5}">
                      <a16:colId xmlns:a16="http://schemas.microsoft.com/office/drawing/2014/main" val="2382435112"/>
                    </a:ext>
                  </a:extLst>
                </a:gridCol>
                <a:gridCol w="8341966">
                  <a:extLst>
                    <a:ext uri="{9D8B030D-6E8A-4147-A177-3AD203B41FA5}">
                      <a16:colId xmlns:a16="http://schemas.microsoft.com/office/drawing/2014/main" val="3406821361"/>
                    </a:ext>
                  </a:extLst>
                </a:gridCol>
              </a:tblGrid>
              <a:tr h="574380">
                <a:tc>
                  <a:txBody>
                    <a:bodyPr/>
                    <a:lstStyle/>
                    <a:p>
                      <a:endParaRPr lang="en-GB" dirty="0">
                        <a:latin typeface="Comic Sans MS" panose="030F0702030302020204" pitchFamily="66" charset="0"/>
                      </a:endParaRPr>
                    </a:p>
                  </a:txBody>
                  <a:tcPr>
                    <a:solidFill>
                      <a:schemeClr val="bg1"/>
                    </a:solidFill>
                  </a:tcPr>
                </a:tc>
                <a:tc>
                  <a:txBody>
                    <a:bodyPr/>
                    <a:lstStyle/>
                    <a:p>
                      <a:pPr algn="l"/>
                      <a:r>
                        <a:rPr lang="en-GB" sz="3200" dirty="0">
                          <a:latin typeface="Comic Sans MS" panose="030F0702030302020204" pitchFamily="66" charset="0"/>
                        </a:rPr>
                        <a:t>     </a:t>
                      </a:r>
                      <a:r>
                        <a:rPr lang="en-GB" sz="2400" b="1" dirty="0">
                          <a:solidFill>
                            <a:srgbClr val="492BE1"/>
                          </a:solidFill>
                          <a:latin typeface="Comic Sans MS" panose="030F0702030302020204" pitchFamily="66" charset="0"/>
                          <a:hlinkClick r:id="rId2">
                            <a:extLst>
                              <a:ext uri="{A12FA001-AC4F-418D-AE19-62706E023703}">
                                <ahyp:hlinkClr xmlns:ahyp="http://schemas.microsoft.com/office/drawing/2018/hyperlinkcolor" val="tx"/>
                              </a:ext>
                            </a:extLst>
                          </a:hlinkClick>
                        </a:rPr>
                        <a:t>Areas of Learning and Experience</a:t>
                      </a:r>
                      <a:endParaRPr lang="en-GB" sz="3200" b="1" dirty="0">
                        <a:solidFill>
                          <a:srgbClr val="492BE1"/>
                        </a:solidFill>
                        <a:latin typeface="Comic Sans MS" panose="030F0702030302020204" pitchFamily="66" charset="0"/>
                      </a:endParaRPr>
                    </a:p>
                  </a:txBody>
                  <a:tcPr>
                    <a:solidFill>
                      <a:schemeClr val="bg1"/>
                    </a:solidFill>
                  </a:tcPr>
                </a:tc>
                <a:extLst>
                  <a:ext uri="{0D108BD9-81ED-4DB2-BD59-A6C34878D82A}">
                    <a16:rowId xmlns:a16="http://schemas.microsoft.com/office/drawing/2014/main" val="1227755128"/>
                  </a:ext>
                </a:extLst>
              </a:tr>
              <a:tr h="730876">
                <a:tc>
                  <a:txBody>
                    <a:bodyPr/>
                    <a:lstStyle/>
                    <a:p>
                      <a:endParaRPr lang="en-GB" b="1" dirty="0">
                        <a:latin typeface="Comic Sans MS" panose="030F0702030302020204" pitchFamily="66" charset="0"/>
                      </a:endParaRPr>
                    </a:p>
                  </a:txBody>
                  <a:tcPr>
                    <a:solidFill>
                      <a:srgbClr val="F83A06"/>
                    </a:solidFill>
                  </a:tcPr>
                </a:tc>
                <a:tc>
                  <a:txBody>
                    <a:bodyPr/>
                    <a:lstStyle/>
                    <a:p>
                      <a:r>
                        <a:rPr lang="en-GB" sz="1400" b="1" dirty="0">
                          <a:latin typeface="Comic Sans MS" panose="030F0702030302020204" pitchFamily="66" charset="0"/>
                        </a:rPr>
                        <a:t>In Expressive Arts</a:t>
                      </a:r>
                      <a:r>
                        <a:rPr lang="en-GB" sz="1400" dirty="0">
                          <a:latin typeface="Comic Sans MS" panose="030F0702030302020204" pitchFamily="66" charset="0"/>
                        </a:rPr>
                        <a:t>,  learners will explore art, dance, drama, film and </a:t>
                      </a:r>
                    </a:p>
                    <a:p>
                      <a:r>
                        <a:rPr lang="en-GB" sz="1400" dirty="0">
                          <a:latin typeface="Comic Sans MS" panose="030F0702030302020204" pitchFamily="66" charset="0"/>
                        </a:rPr>
                        <a:t>digital media and music to develop their creative, artistic and performance skills.</a:t>
                      </a:r>
                    </a:p>
                    <a:p>
                      <a:endParaRPr lang="en-GB" sz="1400" dirty="0">
                        <a:latin typeface="Comic Sans MS" panose="030F0702030302020204" pitchFamily="66" charset="0"/>
                      </a:endParaRPr>
                    </a:p>
                  </a:txBody>
                  <a:tcPr>
                    <a:solidFill>
                      <a:srgbClr val="F83A06"/>
                    </a:solidFill>
                  </a:tcPr>
                </a:tc>
                <a:extLst>
                  <a:ext uri="{0D108BD9-81ED-4DB2-BD59-A6C34878D82A}">
                    <a16:rowId xmlns:a16="http://schemas.microsoft.com/office/drawing/2014/main" val="1504638810"/>
                  </a:ext>
                </a:extLst>
              </a:tr>
              <a:tr h="816225">
                <a:tc>
                  <a:txBody>
                    <a:bodyPr/>
                    <a:lstStyle/>
                    <a:p>
                      <a:endParaRPr lang="en-GB" b="1" dirty="0">
                        <a:latin typeface="Comic Sans MS" panose="030F0702030302020204" pitchFamily="66" charset="0"/>
                      </a:endParaRPr>
                    </a:p>
                  </a:txBody>
                  <a:tcPr>
                    <a:solidFill>
                      <a:srgbClr val="E13790"/>
                    </a:solidFill>
                  </a:tcPr>
                </a:tc>
                <a:tc>
                  <a:txBody>
                    <a:bodyPr/>
                    <a:lstStyle/>
                    <a:p>
                      <a:r>
                        <a:rPr lang="en-GB" sz="1400" b="1" dirty="0">
                          <a:latin typeface="Comic Sans MS" panose="030F0702030302020204" pitchFamily="66" charset="0"/>
                        </a:rPr>
                        <a:t>In Humanities </a:t>
                      </a:r>
                      <a:r>
                        <a:rPr lang="en-GB" sz="1400" dirty="0">
                          <a:latin typeface="Comic Sans MS" panose="030F0702030302020204" pitchFamily="66" charset="0"/>
                        </a:rPr>
                        <a:t>they’ll learn about the world, society and events in the past and present. They’ll explore the challenges and opportunities that face us, and what ethical action we can take to safeguard the world and its people in the future.</a:t>
                      </a:r>
                    </a:p>
                  </a:txBody>
                  <a:tcPr>
                    <a:solidFill>
                      <a:srgbClr val="E13790"/>
                    </a:solidFill>
                  </a:tcPr>
                </a:tc>
                <a:extLst>
                  <a:ext uri="{0D108BD9-81ED-4DB2-BD59-A6C34878D82A}">
                    <a16:rowId xmlns:a16="http://schemas.microsoft.com/office/drawing/2014/main" val="841915"/>
                  </a:ext>
                </a:extLst>
              </a:tr>
              <a:tr h="729263">
                <a:tc>
                  <a:txBody>
                    <a:bodyPr/>
                    <a:lstStyle/>
                    <a:p>
                      <a:endParaRPr lang="en-GB" b="1" dirty="0">
                        <a:latin typeface="Comic Sans MS" panose="030F0702030302020204" pitchFamily="66" charset="0"/>
                      </a:endParaRPr>
                    </a:p>
                  </a:txBody>
                  <a:tcPr>
                    <a:solidFill>
                      <a:srgbClr val="02C2B4"/>
                    </a:solidFill>
                  </a:tcPr>
                </a:tc>
                <a:tc>
                  <a:txBody>
                    <a:bodyPr/>
                    <a:lstStyle/>
                    <a:p>
                      <a:r>
                        <a:rPr lang="en-GB" sz="1400" b="1" dirty="0">
                          <a:latin typeface="Comic Sans MS" panose="030F0702030302020204" pitchFamily="66" charset="0"/>
                        </a:rPr>
                        <a:t>In Mathematics and Numeracy</a:t>
                      </a:r>
                      <a:r>
                        <a:rPr lang="en-GB" sz="1400" dirty="0">
                          <a:latin typeface="Comic Sans MS" panose="030F0702030302020204" pitchFamily="66" charset="0"/>
                        </a:rPr>
                        <a:t>, learners will develop their  understanding of numbers and use symbols in maths.  They’ll explore shapes and measurement and learn about statistics and probability. </a:t>
                      </a:r>
                    </a:p>
                  </a:txBody>
                  <a:tcPr>
                    <a:solidFill>
                      <a:srgbClr val="02C2B4"/>
                    </a:solidFill>
                  </a:tcPr>
                </a:tc>
                <a:extLst>
                  <a:ext uri="{0D108BD9-81ED-4DB2-BD59-A6C34878D82A}">
                    <a16:rowId xmlns:a16="http://schemas.microsoft.com/office/drawing/2014/main" val="4198868840"/>
                  </a:ext>
                </a:extLst>
              </a:tr>
              <a:tr h="799961">
                <a:tc>
                  <a:txBody>
                    <a:bodyPr/>
                    <a:lstStyle/>
                    <a:p>
                      <a:endParaRPr lang="en-GB" b="1" dirty="0">
                        <a:latin typeface="Comic Sans MS" panose="030F0702030302020204" pitchFamily="66" charset="0"/>
                      </a:endParaRPr>
                    </a:p>
                  </a:txBody>
                  <a:tcPr>
                    <a:solidFill>
                      <a:srgbClr val="9654B4"/>
                    </a:solidFill>
                  </a:tcPr>
                </a:tc>
                <a:tc>
                  <a:txBody>
                    <a:bodyPr/>
                    <a:lstStyle/>
                    <a:p>
                      <a:r>
                        <a:rPr lang="en-GB" sz="1400" b="1" dirty="0">
                          <a:latin typeface="Comic Sans MS" panose="030F0702030302020204" pitchFamily="66" charset="0"/>
                        </a:rPr>
                        <a:t>Health and Well-being </a:t>
                      </a:r>
                      <a:r>
                        <a:rPr lang="en-GB" sz="1400" dirty="0">
                          <a:latin typeface="Comic Sans MS" panose="030F0702030302020204" pitchFamily="66" charset="0"/>
                        </a:rPr>
                        <a:t>is about looking after their physical and mental health including emotional well-being. They’ll learn about healthy eating and how to make good decisions, deal with influences and develop healthy relationships. </a:t>
                      </a:r>
                    </a:p>
                  </a:txBody>
                  <a:tcPr>
                    <a:solidFill>
                      <a:srgbClr val="9654B4"/>
                    </a:solidFill>
                  </a:tcPr>
                </a:tc>
                <a:extLst>
                  <a:ext uri="{0D108BD9-81ED-4DB2-BD59-A6C34878D82A}">
                    <a16:rowId xmlns:a16="http://schemas.microsoft.com/office/drawing/2014/main" val="668922246"/>
                  </a:ext>
                </a:extLst>
              </a:tr>
              <a:tr h="913455">
                <a:tc>
                  <a:txBody>
                    <a:bodyPr/>
                    <a:lstStyle/>
                    <a:p>
                      <a:endParaRPr lang="en-GB" b="1" dirty="0">
                        <a:latin typeface="Comic Sans MS" panose="030F0702030302020204" pitchFamily="66" charset="0"/>
                      </a:endParaRPr>
                    </a:p>
                  </a:txBody>
                  <a:tcPr>
                    <a:solidFill>
                      <a:srgbClr val="DDF52B"/>
                    </a:solidFill>
                  </a:tcPr>
                </a:tc>
                <a:tc>
                  <a:txBody>
                    <a:bodyPr/>
                    <a:lstStyle/>
                    <a:p>
                      <a:r>
                        <a:rPr lang="en-GB" sz="1400" b="1" dirty="0">
                          <a:latin typeface="Comic Sans MS" panose="030F0702030302020204" pitchFamily="66" charset="0"/>
                        </a:rPr>
                        <a:t>In Languages, Literacy and Communication</a:t>
                      </a:r>
                      <a:r>
                        <a:rPr lang="en-GB" sz="1400" dirty="0">
                          <a:latin typeface="Comic Sans MS" panose="030F0702030302020204" pitchFamily="66" charset="0"/>
                        </a:rPr>
                        <a:t>, learners will learn about languages. They’ll understand and use Welsh, English and other languages. They’ll study and create literature, and communicate in spoken, written or visual ways. This could include poetry, drama and film</a:t>
                      </a:r>
                    </a:p>
                  </a:txBody>
                  <a:tcPr>
                    <a:solidFill>
                      <a:srgbClr val="DDF52B"/>
                    </a:solidFill>
                  </a:tcPr>
                </a:tc>
                <a:extLst>
                  <a:ext uri="{0D108BD9-81ED-4DB2-BD59-A6C34878D82A}">
                    <a16:rowId xmlns:a16="http://schemas.microsoft.com/office/drawing/2014/main" val="2122015891"/>
                  </a:ext>
                </a:extLst>
              </a:tr>
              <a:tr h="816225">
                <a:tc>
                  <a:txBody>
                    <a:bodyPr/>
                    <a:lstStyle/>
                    <a:p>
                      <a:endParaRPr lang="en-GB" b="1" dirty="0">
                        <a:latin typeface="Comic Sans MS" panose="030F0702030302020204" pitchFamily="66" charset="0"/>
                      </a:endParaRPr>
                    </a:p>
                  </a:txBody>
                  <a:tcPr>
                    <a:solidFill>
                      <a:srgbClr val="6F60FC"/>
                    </a:solidFill>
                  </a:tcPr>
                </a:tc>
                <a:tc>
                  <a:txBody>
                    <a:bodyPr/>
                    <a:lstStyle/>
                    <a:p>
                      <a:r>
                        <a:rPr lang="en-GB" sz="1400" b="1" dirty="0">
                          <a:latin typeface="Comic Sans MS" panose="030F0702030302020204" pitchFamily="66" charset="0"/>
                        </a:rPr>
                        <a:t>In Science and Technology </a:t>
                      </a:r>
                      <a:r>
                        <a:rPr lang="en-GB" sz="1400" dirty="0">
                          <a:latin typeface="Comic Sans MS" panose="030F0702030302020204" pitchFamily="66" charset="0"/>
                        </a:rPr>
                        <a:t>learners will learn about biology, chemistry, physics, computer science and design and technology. They’ll learn about design and engineering, living  things, matter, forces and energy, and how computers work.</a:t>
                      </a:r>
                    </a:p>
                  </a:txBody>
                  <a:tcPr>
                    <a:solidFill>
                      <a:srgbClr val="6F60FC"/>
                    </a:solidFill>
                  </a:tcPr>
                </a:tc>
                <a:extLst>
                  <a:ext uri="{0D108BD9-81ED-4DB2-BD59-A6C34878D82A}">
                    <a16:rowId xmlns:a16="http://schemas.microsoft.com/office/drawing/2014/main" val="4095044287"/>
                  </a:ext>
                </a:extLst>
              </a:tr>
            </a:tbl>
          </a:graphicData>
        </a:graphic>
      </p:graphicFrame>
      <p:pic>
        <p:nvPicPr>
          <p:cNvPr id="3" name="Picture 2">
            <a:extLst>
              <a:ext uri="{FF2B5EF4-FFF2-40B4-BE49-F238E27FC236}">
                <a16:creationId xmlns:a16="http://schemas.microsoft.com/office/drawing/2014/main" id="{F56289F4-7BAC-43E3-A9E7-9BCAC7EFE03D}"/>
              </a:ext>
            </a:extLst>
          </p:cNvPr>
          <p:cNvPicPr>
            <a:picLocks noChangeAspect="1"/>
          </p:cNvPicPr>
          <p:nvPr/>
        </p:nvPicPr>
        <p:blipFill>
          <a:blip r:embed="rId3"/>
          <a:stretch>
            <a:fillRect/>
          </a:stretch>
        </p:blipFill>
        <p:spPr>
          <a:xfrm>
            <a:off x="1299351" y="2005362"/>
            <a:ext cx="671731" cy="671731"/>
          </a:xfrm>
          <a:prstGeom prst="rect">
            <a:avLst/>
          </a:prstGeom>
        </p:spPr>
      </p:pic>
      <p:pic>
        <p:nvPicPr>
          <p:cNvPr id="5" name="Graphic 4" descr="Chat">
            <a:extLst>
              <a:ext uri="{FF2B5EF4-FFF2-40B4-BE49-F238E27FC236}">
                <a16:creationId xmlns:a16="http://schemas.microsoft.com/office/drawing/2014/main" id="{D97C821B-75D8-41D3-B0C1-3F2F3D23D621}"/>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299350" y="4323224"/>
            <a:ext cx="778232" cy="778232"/>
          </a:xfrm>
          <a:prstGeom prst="rect">
            <a:avLst/>
          </a:prstGeom>
        </p:spPr>
      </p:pic>
      <p:pic>
        <p:nvPicPr>
          <p:cNvPr id="7" name="Graphic 6" descr="Atom">
            <a:extLst>
              <a:ext uri="{FF2B5EF4-FFF2-40B4-BE49-F238E27FC236}">
                <a16:creationId xmlns:a16="http://schemas.microsoft.com/office/drawing/2014/main" id="{759AA1C7-B95A-4541-A77B-88F76CE64D78}"/>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262508" y="5196853"/>
            <a:ext cx="778232" cy="778232"/>
          </a:xfrm>
          <a:prstGeom prst="rect">
            <a:avLst/>
          </a:prstGeom>
        </p:spPr>
      </p:pic>
      <p:pic>
        <p:nvPicPr>
          <p:cNvPr id="9" name="Graphic 8" descr="Heart with pulse">
            <a:extLst>
              <a:ext uri="{FF2B5EF4-FFF2-40B4-BE49-F238E27FC236}">
                <a16:creationId xmlns:a16="http://schemas.microsoft.com/office/drawing/2014/main" id="{3D022093-56A6-4D09-A55C-33B6F9432669}"/>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208217" y="3406985"/>
            <a:ext cx="820843" cy="820843"/>
          </a:xfrm>
          <a:prstGeom prst="rect">
            <a:avLst/>
          </a:prstGeom>
        </p:spPr>
      </p:pic>
      <p:pic>
        <p:nvPicPr>
          <p:cNvPr id="11" name="Graphic 10" descr="Mathematics">
            <a:extLst>
              <a:ext uri="{FF2B5EF4-FFF2-40B4-BE49-F238E27FC236}">
                <a16:creationId xmlns:a16="http://schemas.microsoft.com/office/drawing/2014/main" id="{1DA37D0D-B9C8-4550-9F33-B70A7352EB0D}"/>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1299350" y="2767084"/>
            <a:ext cx="671731" cy="671731"/>
          </a:xfrm>
          <a:prstGeom prst="rect">
            <a:avLst/>
          </a:prstGeom>
        </p:spPr>
      </p:pic>
      <p:pic>
        <p:nvPicPr>
          <p:cNvPr id="13" name="Graphic 12" descr="Drama">
            <a:extLst>
              <a:ext uri="{FF2B5EF4-FFF2-40B4-BE49-F238E27FC236}">
                <a16:creationId xmlns:a16="http://schemas.microsoft.com/office/drawing/2014/main" id="{2FC867A9-42BF-4CBD-9D7A-1338C4934C6F}"/>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1375647" y="1124758"/>
            <a:ext cx="705986" cy="705986"/>
          </a:xfrm>
          <a:prstGeom prst="rect">
            <a:avLst/>
          </a:prstGeom>
        </p:spPr>
      </p:pic>
      <p:pic>
        <p:nvPicPr>
          <p:cNvPr id="10" name="Picture 9">
            <a:extLst>
              <a:ext uri="{FF2B5EF4-FFF2-40B4-BE49-F238E27FC236}">
                <a16:creationId xmlns:a16="http://schemas.microsoft.com/office/drawing/2014/main" id="{B84F657C-201E-41E9-AD5B-A91E2CD445B1}"/>
              </a:ext>
            </a:extLst>
          </p:cNvPr>
          <p:cNvPicPr>
            <a:picLocks noChangeAspect="1"/>
          </p:cNvPicPr>
          <p:nvPr/>
        </p:nvPicPr>
        <p:blipFill>
          <a:blip r:embed="rId14"/>
          <a:stretch>
            <a:fillRect/>
          </a:stretch>
        </p:blipFill>
        <p:spPr>
          <a:xfrm>
            <a:off x="10672419" y="470057"/>
            <a:ext cx="1314013" cy="1309401"/>
          </a:xfrm>
          <a:prstGeom prst="rect">
            <a:avLst/>
          </a:prstGeom>
        </p:spPr>
      </p:pic>
      <p:pic>
        <p:nvPicPr>
          <p:cNvPr id="12" name="Picture 11">
            <a:extLst>
              <a:ext uri="{FF2B5EF4-FFF2-40B4-BE49-F238E27FC236}">
                <a16:creationId xmlns:a16="http://schemas.microsoft.com/office/drawing/2014/main" id="{0E4469E7-5BA5-44C9-96F3-C5A76A21C865}"/>
              </a:ext>
            </a:extLst>
          </p:cNvPr>
          <p:cNvPicPr>
            <a:picLocks noChangeAspect="1"/>
          </p:cNvPicPr>
          <p:nvPr/>
        </p:nvPicPr>
        <p:blipFill>
          <a:blip r:embed="rId15"/>
          <a:stretch>
            <a:fillRect/>
          </a:stretch>
        </p:blipFill>
        <p:spPr>
          <a:xfrm rot="5400000">
            <a:off x="-2294140" y="2939934"/>
            <a:ext cx="5807592" cy="682276"/>
          </a:xfrm>
          <a:prstGeom prst="rect">
            <a:avLst/>
          </a:prstGeom>
        </p:spPr>
      </p:pic>
    </p:spTree>
    <p:extLst>
      <p:ext uri="{BB962C8B-B14F-4D97-AF65-F5344CB8AC3E}">
        <p14:creationId xmlns:p14="http://schemas.microsoft.com/office/powerpoint/2010/main" val="11915135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7DDFC87-A5E3-448E-A40D-364A604CBA0A}"/>
              </a:ext>
            </a:extLst>
          </p:cNvPr>
          <p:cNvSpPr>
            <a:spLocks noGrp="1"/>
          </p:cNvSpPr>
          <p:nvPr>
            <p:ph type="title"/>
          </p:nvPr>
        </p:nvSpPr>
        <p:spPr>
          <a:xfrm>
            <a:off x="424206" y="286604"/>
            <a:ext cx="7154945" cy="618369"/>
          </a:xfrm>
        </p:spPr>
        <p:txBody>
          <a:bodyPr>
            <a:normAutofit/>
          </a:bodyPr>
          <a:lstStyle/>
          <a:p>
            <a:r>
              <a:rPr lang="en-GB" sz="2800" b="1" dirty="0">
                <a:latin typeface="Comic Sans MS" panose="030F0702030302020204" pitchFamily="66" charset="0"/>
              </a:rPr>
              <a:t>Planning for Learning – Core Statements</a:t>
            </a:r>
          </a:p>
        </p:txBody>
      </p:sp>
      <p:pic>
        <p:nvPicPr>
          <p:cNvPr id="6" name="Picture 5">
            <a:extLst>
              <a:ext uri="{FF2B5EF4-FFF2-40B4-BE49-F238E27FC236}">
                <a16:creationId xmlns:a16="http://schemas.microsoft.com/office/drawing/2014/main" id="{417CE795-7FCE-4456-9253-9A5C8D401766}"/>
              </a:ext>
            </a:extLst>
          </p:cNvPr>
          <p:cNvPicPr>
            <a:picLocks noChangeAspect="1"/>
          </p:cNvPicPr>
          <p:nvPr/>
        </p:nvPicPr>
        <p:blipFill>
          <a:blip r:embed="rId2"/>
          <a:stretch>
            <a:fillRect/>
          </a:stretch>
        </p:blipFill>
        <p:spPr>
          <a:xfrm>
            <a:off x="10835363" y="160562"/>
            <a:ext cx="1172732" cy="1168617"/>
          </a:xfrm>
          <a:prstGeom prst="rect">
            <a:avLst/>
          </a:prstGeom>
        </p:spPr>
      </p:pic>
      <p:graphicFrame>
        <p:nvGraphicFramePr>
          <p:cNvPr id="2" name="Table 1">
            <a:extLst>
              <a:ext uri="{FF2B5EF4-FFF2-40B4-BE49-F238E27FC236}">
                <a16:creationId xmlns:a16="http://schemas.microsoft.com/office/drawing/2014/main" id="{B639AA2E-2827-462A-969D-ACD058629919}"/>
              </a:ext>
            </a:extLst>
          </p:cNvPr>
          <p:cNvGraphicFramePr>
            <a:graphicFrameLocks noGrp="1"/>
          </p:cNvGraphicFramePr>
          <p:nvPr>
            <p:extLst>
              <p:ext uri="{D42A27DB-BD31-4B8C-83A1-F6EECF244321}">
                <p14:modId xmlns:p14="http://schemas.microsoft.com/office/powerpoint/2010/main" val="3193589498"/>
              </p:ext>
            </p:extLst>
          </p:nvPr>
        </p:nvGraphicFramePr>
        <p:xfrm>
          <a:off x="424206" y="1725106"/>
          <a:ext cx="11082779" cy="4525634"/>
        </p:xfrm>
        <a:graphic>
          <a:graphicData uri="http://schemas.openxmlformats.org/drawingml/2006/table">
            <a:tbl>
              <a:tblPr/>
              <a:tblGrid>
                <a:gridCol w="1310326">
                  <a:extLst>
                    <a:ext uri="{9D8B030D-6E8A-4147-A177-3AD203B41FA5}">
                      <a16:colId xmlns:a16="http://schemas.microsoft.com/office/drawing/2014/main" val="1582655928"/>
                    </a:ext>
                  </a:extLst>
                </a:gridCol>
                <a:gridCol w="2535810">
                  <a:extLst>
                    <a:ext uri="{9D8B030D-6E8A-4147-A177-3AD203B41FA5}">
                      <a16:colId xmlns:a16="http://schemas.microsoft.com/office/drawing/2014/main" val="1267429074"/>
                    </a:ext>
                  </a:extLst>
                </a:gridCol>
                <a:gridCol w="2894029">
                  <a:extLst>
                    <a:ext uri="{9D8B030D-6E8A-4147-A177-3AD203B41FA5}">
                      <a16:colId xmlns:a16="http://schemas.microsoft.com/office/drawing/2014/main" val="1779651916"/>
                    </a:ext>
                  </a:extLst>
                </a:gridCol>
                <a:gridCol w="2504387">
                  <a:extLst>
                    <a:ext uri="{9D8B030D-6E8A-4147-A177-3AD203B41FA5}">
                      <a16:colId xmlns:a16="http://schemas.microsoft.com/office/drawing/2014/main" val="428323637"/>
                    </a:ext>
                  </a:extLst>
                </a:gridCol>
                <a:gridCol w="1838227">
                  <a:extLst>
                    <a:ext uri="{9D8B030D-6E8A-4147-A177-3AD203B41FA5}">
                      <a16:colId xmlns:a16="http://schemas.microsoft.com/office/drawing/2014/main" val="454542472"/>
                    </a:ext>
                  </a:extLst>
                </a:gridCol>
              </a:tblGrid>
              <a:tr h="123622">
                <a:tc>
                  <a:txBody>
                    <a:bodyPr/>
                    <a:lstStyle/>
                    <a:p>
                      <a:pPr algn="ctr" rtl="0" fontAlgn="t"/>
                      <a:r>
                        <a:rPr lang="en-GB" sz="1400" b="1" dirty="0">
                          <a:solidFill>
                            <a:srgbClr val="9900FF"/>
                          </a:solidFill>
                          <a:effectLst/>
                          <a:latin typeface="Comic Sans MS" panose="030F0702030302020204" pitchFamily="66" charset="0"/>
                        </a:rPr>
                        <a:t>Health &amp; Wellbeing</a:t>
                      </a:r>
                    </a:p>
                  </a:txBody>
                  <a:tcPr marL="3265" marR="3265" marT="2177" marB="21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lang="en-GB" sz="1400" b="1" u="none" dirty="0">
                          <a:solidFill>
                            <a:srgbClr val="9654B4"/>
                          </a:solidFill>
                          <a:effectLst/>
                          <a:latin typeface="Comic Sans MS" panose="030F0702030302020204" pitchFamily="66" charset="0"/>
                          <a:hlinkClick r:id="rId3" action="ppaction://hlinkfile">
                            <a:extLst>
                              <a:ext uri="{A12FA001-AC4F-418D-AE19-62706E023703}">
                                <ahyp:hlinkClr xmlns:ahyp="http://schemas.microsoft.com/office/drawing/2018/hyperlinkcolor" val="tx"/>
                              </a:ext>
                            </a:extLst>
                          </a:hlinkClick>
                        </a:rPr>
                        <a:t>How we process and respond to our experiences affects our mental health and emotional well-being.</a:t>
                      </a:r>
                      <a:endParaRPr lang="en-GB" sz="1400" b="1" u="none" dirty="0">
                        <a:solidFill>
                          <a:srgbClr val="9654B4"/>
                        </a:solidFill>
                        <a:effectLst/>
                        <a:latin typeface="Comic Sans MS" panose="030F0702030302020204" pitchFamily="66" charset="0"/>
                      </a:endParaRPr>
                    </a:p>
                  </a:txBody>
                  <a:tcPr marL="3265" marR="3265" marT="2177" marB="21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lang="en-GB" sz="1400" b="1" u="none" dirty="0">
                          <a:solidFill>
                            <a:srgbClr val="9654B4"/>
                          </a:solidFill>
                          <a:effectLst/>
                          <a:latin typeface="Comic Sans MS" panose="030F0702030302020204" pitchFamily="66" charset="0"/>
                          <a:hlinkClick r:id="rId3" action="ppaction://hlinkfile">
                            <a:extLst>
                              <a:ext uri="{A12FA001-AC4F-418D-AE19-62706E023703}">
                                <ahyp:hlinkClr xmlns:ahyp="http://schemas.microsoft.com/office/drawing/2018/hyperlinkcolor" val="tx"/>
                              </a:ext>
                            </a:extLst>
                          </a:hlinkClick>
                        </a:rPr>
                        <a:t>How we engage with social influences shapes who we are and affects our health and well-being.</a:t>
                      </a:r>
                      <a:endParaRPr lang="en-GB" sz="1400" b="1" u="none" dirty="0">
                        <a:solidFill>
                          <a:srgbClr val="9654B4"/>
                        </a:solidFill>
                        <a:effectLst/>
                        <a:latin typeface="Comic Sans MS" panose="030F0702030302020204" pitchFamily="66" charset="0"/>
                      </a:endParaRPr>
                    </a:p>
                  </a:txBody>
                  <a:tcPr marL="3265" marR="3265" marT="2177" marB="21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rtl="0" fontAlgn="t"/>
                      <a:endParaRPr lang="en-GB" sz="1200" b="1" u="none" dirty="0">
                        <a:solidFill>
                          <a:srgbClr val="9900FF"/>
                        </a:solidFill>
                        <a:effectLst/>
                        <a:latin typeface="Comic Sans MS" panose="030F0702030302020204" pitchFamily="66" charset="0"/>
                      </a:endParaRPr>
                    </a:p>
                  </a:txBody>
                  <a:tcPr marL="3265" marR="3265" marT="2177" marB="21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rtl="0" fontAlgn="t"/>
                      <a:endParaRPr lang="en-GB" sz="1200" b="1" u="sng" dirty="0">
                        <a:solidFill>
                          <a:srgbClr val="9900FF"/>
                        </a:solidFill>
                        <a:effectLst/>
                        <a:latin typeface="Comic Sans MS" panose="030F0702030302020204" pitchFamily="66" charset="0"/>
                      </a:endParaRPr>
                    </a:p>
                  </a:txBody>
                  <a:tcPr marL="3265" marR="3265" marT="2177" marB="21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2231617472"/>
                  </a:ext>
                </a:extLst>
              </a:tr>
              <a:tr h="366732">
                <a:tc>
                  <a:txBody>
                    <a:bodyPr/>
                    <a:lstStyle/>
                    <a:p>
                      <a:pPr algn="ctr" rtl="0" fontAlgn="t"/>
                      <a:r>
                        <a:rPr lang="en-GB" sz="1400" b="1" dirty="0">
                          <a:solidFill>
                            <a:srgbClr val="CC0000"/>
                          </a:solidFill>
                          <a:effectLst/>
                          <a:latin typeface="Comic Sans MS" panose="030F0702030302020204" pitchFamily="66" charset="0"/>
                        </a:rPr>
                        <a:t>Humanities</a:t>
                      </a:r>
                    </a:p>
                  </a:txBody>
                  <a:tcPr marL="3265" marR="3265" marT="2177" marB="21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t"/>
                      <a:r>
                        <a:rPr lang="en-GB" sz="1400" b="1" u="none" dirty="0">
                          <a:solidFill>
                            <a:srgbClr val="EA4335"/>
                          </a:solidFill>
                          <a:effectLst/>
                          <a:latin typeface="Comic Sans MS" panose="030F0702030302020204" pitchFamily="66" charset="0"/>
                        </a:rPr>
                        <a:t>Enquiry, exploration and investigation inspire curiosity about the world, its past, present and future.</a:t>
                      </a:r>
                    </a:p>
                  </a:txBody>
                  <a:tcPr marL="3265" marR="3265" marT="2177" marB="21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t"/>
                      <a:r>
                        <a:rPr lang="en-GB" sz="1400" b="1" u="none" dirty="0">
                          <a:solidFill>
                            <a:srgbClr val="EA4335"/>
                          </a:solidFill>
                          <a:effectLst/>
                          <a:latin typeface="Comic Sans MS" panose="030F0702030302020204" pitchFamily="66" charset="0"/>
                        </a:rPr>
                        <a:t>Events and human experiences are complex, and are perceived, interpreted and represented in different ways. </a:t>
                      </a:r>
                    </a:p>
                  </a:txBody>
                  <a:tcPr marL="3265" marR="3265" marT="2177" marB="21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rtl="0" fontAlgn="t"/>
                      <a:endParaRPr lang="en-GB" sz="1200" b="1" u="none" dirty="0">
                        <a:solidFill>
                          <a:srgbClr val="EA4335"/>
                        </a:solidFill>
                        <a:effectLst/>
                        <a:latin typeface="Comic Sans MS" panose="030F0702030302020204" pitchFamily="66" charset="0"/>
                      </a:endParaRPr>
                    </a:p>
                  </a:txBody>
                  <a:tcPr marL="3265" marR="3265" marT="2177" marB="21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rtl="0" fontAlgn="t"/>
                      <a:endParaRPr lang="en-GB" sz="1200" b="1" u="sng" dirty="0">
                        <a:solidFill>
                          <a:srgbClr val="EA4335"/>
                        </a:solidFill>
                        <a:effectLst/>
                        <a:latin typeface="Comic Sans MS" panose="030F0702030302020204" pitchFamily="66" charset="0"/>
                      </a:endParaRPr>
                    </a:p>
                  </a:txBody>
                  <a:tcPr marL="3265" marR="3265" marT="2177" marB="21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726428140"/>
                  </a:ext>
                </a:extLst>
              </a:tr>
              <a:tr h="667738">
                <a:tc>
                  <a:txBody>
                    <a:bodyPr/>
                    <a:lstStyle/>
                    <a:p>
                      <a:pPr algn="ctr" rtl="0" fontAlgn="t"/>
                      <a:r>
                        <a:rPr lang="en-GB" sz="1400" b="1" dirty="0">
                          <a:solidFill>
                            <a:srgbClr val="F1C232"/>
                          </a:solidFill>
                          <a:effectLst/>
                          <a:latin typeface="Comic Sans MS" panose="030F0702030302020204" pitchFamily="66" charset="0"/>
                        </a:rPr>
                        <a:t>Language, Literacy &amp; Communication</a:t>
                      </a:r>
                    </a:p>
                  </a:txBody>
                  <a:tcPr marL="3265" marR="3265" marT="2177" marB="21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t"/>
                      <a:r>
                        <a:rPr lang="en-GB" sz="1400" b="1" u="none" dirty="0">
                          <a:solidFill>
                            <a:srgbClr val="F1C232"/>
                          </a:solidFill>
                          <a:effectLst/>
                          <a:latin typeface="Comic Sans MS" panose="030F0702030302020204" pitchFamily="66" charset="0"/>
                        </a:rPr>
                        <a:t>Languages connect us.</a:t>
                      </a:r>
                      <a:br>
                        <a:rPr lang="en-GB" sz="1400" b="1" u="none" dirty="0">
                          <a:solidFill>
                            <a:srgbClr val="F1C232"/>
                          </a:solidFill>
                          <a:effectLst/>
                          <a:latin typeface="Comic Sans MS" panose="030F0702030302020204" pitchFamily="66" charset="0"/>
                        </a:rPr>
                      </a:br>
                      <a:br>
                        <a:rPr lang="en-GB" sz="1400" b="1" u="none" dirty="0">
                          <a:solidFill>
                            <a:srgbClr val="F1C232"/>
                          </a:solidFill>
                          <a:effectLst/>
                          <a:latin typeface="Comic Sans MS" panose="030F0702030302020204" pitchFamily="66" charset="0"/>
                        </a:rPr>
                      </a:br>
                      <a:endParaRPr lang="en-GB" sz="1400" b="1" u="none" dirty="0">
                        <a:solidFill>
                          <a:srgbClr val="F1C232"/>
                        </a:solidFill>
                        <a:effectLst/>
                        <a:latin typeface="Comic Sans MS" panose="030F0702030302020204" pitchFamily="66" charset="0"/>
                      </a:endParaRPr>
                    </a:p>
                  </a:txBody>
                  <a:tcPr marL="3265" marR="3265" marT="2177" marB="21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t"/>
                      <a:r>
                        <a:rPr lang="en-GB" sz="1400" b="1" u="none" dirty="0">
                          <a:solidFill>
                            <a:srgbClr val="F1C232"/>
                          </a:solidFill>
                          <a:effectLst/>
                          <a:latin typeface="Comic Sans MS" panose="030F0702030302020204" pitchFamily="66" charset="0"/>
                        </a:rPr>
                        <a:t>Understanding languages is key to understanding the world around us.</a:t>
                      </a:r>
                    </a:p>
                  </a:txBody>
                  <a:tcPr marL="3265" marR="3265" marT="2177" marB="21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rtl="0" fontAlgn="t"/>
                      <a:r>
                        <a:rPr lang="en-GB" sz="1400" b="1" u="none" dirty="0">
                          <a:solidFill>
                            <a:srgbClr val="F1C232"/>
                          </a:solidFill>
                          <a:effectLst/>
                          <a:latin typeface="Comic Sans MS" panose="030F0702030302020204" pitchFamily="66" charset="0"/>
                        </a:rPr>
                        <a:t>Expressing ourselves through languages is key to communication.</a:t>
                      </a:r>
                    </a:p>
                  </a:txBody>
                  <a:tcPr marL="3265" marR="3265" marT="2177" marB="21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rtl="0" fontAlgn="t"/>
                      <a:r>
                        <a:rPr lang="en-GB" sz="1400" b="1" dirty="0">
                          <a:solidFill>
                            <a:srgbClr val="F1C232"/>
                          </a:solidFill>
                          <a:effectLst/>
                          <a:latin typeface="Comic Sans MS" panose="030F0702030302020204" pitchFamily="66" charset="0"/>
                        </a:rPr>
                        <a:t>Literature fires imagination and inspires creativity.</a:t>
                      </a:r>
                    </a:p>
                  </a:txBody>
                  <a:tcPr marL="3265" marR="3265" marT="2177" marB="21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971886619"/>
                  </a:ext>
                </a:extLst>
              </a:tr>
              <a:tr h="846504">
                <a:tc>
                  <a:txBody>
                    <a:bodyPr/>
                    <a:lstStyle/>
                    <a:p>
                      <a:pPr algn="ctr" rtl="0" fontAlgn="t"/>
                      <a:r>
                        <a:rPr lang="en-GB" sz="1400" b="1" dirty="0">
                          <a:solidFill>
                            <a:srgbClr val="34A853"/>
                          </a:solidFill>
                          <a:effectLst/>
                          <a:latin typeface="Comic Sans MS" panose="030F0702030302020204" pitchFamily="66" charset="0"/>
                        </a:rPr>
                        <a:t>Mathematics &amp; Numeracy</a:t>
                      </a:r>
                    </a:p>
                  </a:txBody>
                  <a:tcPr marL="3265" marR="3265" marT="2177" marB="21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t"/>
                      <a:r>
                        <a:rPr lang="en-GB" sz="1400" b="1" u="none" dirty="0">
                          <a:solidFill>
                            <a:srgbClr val="34A853"/>
                          </a:solidFill>
                          <a:effectLst/>
                          <a:latin typeface="Comic Sans MS" panose="030F0702030302020204" pitchFamily="66" charset="0"/>
                        </a:rPr>
                        <a:t>The number system is used to represent and compare relationships between numbers and quantities.</a:t>
                      </a:r>
                      <a:br>
                        <a:rPr lang="en-GB" sz="1400" b="1" u="none" dirty="0">
                          <a:solidFill>
                            <a:srgbClr val="34A853"/>
                          </a:solidFill>
                          <a:effectLst/>
                          <a:latin typeface="Comic Sans MS" panose="030F0702030302020204" pitchFamily="66" charset="0"/>
                        </a:rPr>
                      </a:br>
                      <a:endParaRPr lang="en-GB" sz="1400" b="1" u="none" dirty="0">
                        <a:solidFill>
                          <a:srgbClr val="34A853"/>
                        </a:solidFill>
                        <a:effectLst/>
                        <a:latin typeface="Comic Sans MS" panose="030F0702030302020204" pitchFamily="66" charset="0"/>
                      </a:endParaRPr>
                    </a:p>
                  </a:txBody>
                  <a:tcPr marL="3265" marR="3265" marT="2177" marB="21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t"/>
                      <a:r>
                        <a:rPr lang="en-GB" sz="1400" b="1" u="none" dirty="0">
                          <a:solidFill>
                            <a:srgbClr val="34A853"/>
                          </a:solidFill>
                          <a:effectLst/>
                          <a:latin typeface="Comic Sans MS" panose="030F0702030302020204" pitchFamily="66" charset="0"/>
                        </a:rPr>
                        <a:t>Algebra uses symbol systems to express the structure of mathematical relationships.</a:t>
                      </a:r>
                    </a:p>
                  </a:txBody>
                  <a:tcPr marL="3265" marR="3265" marT="2177" marB="21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rtl="0" fontAlgn="t"/>
                      <a:r>
                        <a:rPr lang="en-GB" sz="1400" b="1" u="none" dirty="0">
                          <a:solidFill>
                            <a:srgbClr val="34A853"/>
                          </a:solidFill>
                          <a:effectLst/>
                          <a:latin typeface="Comic Sans MS" panose="030F0702030302020204" pitchFamily="66" charset="0"/>
                        </a:rPr>
                        <a:t>Geometry focuses on relationships involving shape, space and position, and measurement focuses on quantifying phenomena in the physical world.</a:t>
                      </a:r>
                    </a:p>
                  </a:txBody>
                  <a:tcPr marL="3265" marR="3265" marT="2177" marB="21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rtl="0" fontAlgn="t"/>
                      <a:r>
                        <a:rPr lang="en-GB" sz="1400" b="1" dirty="0">
                          <a:solidFill>
                            <a:srgbClr val="34A853"/>
                          </a:solidFill>
                          <a:effectLst/>
                          <a:latin typeface="Comic Sans MS" panose="030F0702030302020204" pitchFamily="66" charset="0"/>
                        </a:rPr>
                        <a:t>Statistics represent data, probability models chance, and both support informed inferences and decisions.</a:t>
                      </a:r>
                    </a:p>
                  </a:txBody>
                  <a:tcPr marL="3265" marR="3265" marT="2177" marB="21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2818373992"/>
                  </a:ext>
                </a:extLst>
              </a:tr>
              <a:tr h="715761">
                <a:tc>
                  <a:txBody>
                    <a:bodyPr/>
                    <a:lstStyle/>
                    <a:p>
                      <a:pPr algn="ctr" rtl="0" fontAlgn="t"/>
                      <a:r>
                        <a:rPr lang="en-GB" sz="1400" b="1" dirty="0">
                          <a:solidFill>
                            <a:srgbClr val="4285F4"/>
                          </a:solidFill>
                          <a:effectLst/>
                          <a:latin typeface="Comic Sans MS" panose="030F0702030302020204" pitchFamily="66" charset="0"/>
                        </a:rPr>
                        <a:t>Science &amp; Tech</a:t>
                      </a:r>
                    </a:p>
                  </a:txBody>
                  <a:tcPr marL="3265" marR="3265" marT="2177" marB="21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t"/>
                      <a:r>
                        <a:rPr lang="en-GB" sz="1400" b="1" u="none" dirty="0">
                          <a:solidFill>
                            <a:srgbClr val="0070C0"/>
                          </a:solidFill>
                          <a:effectLst/>
                          <a:latin typeface="Comic Sans MS" panose="030F0702030302020204" pitchFamily="66" charset="0"/>
                        </a:rPr>
                        <a:t>Being curious and searching for answers is essential to understanding and predicting phenomena</a:t>
                      </a:r>
                    </a:p>
                  </a:txBody>
                  <a:tcPr marL="3265" marR="3265" marT="2177" marB="21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lang="en-GB" sz="1400" b="1" u="none" dirty="0">
                          <a:solidFill>
                            <a:srgbClr val="1155CC"/>
                          </a:solidFill>
                          <a:effectLst/>
                          <a:latin typeface="Comic Sans MS" panose="030F0702030302020204" pitchFamily="66" charset="0"/>
                        </a:rPr>
                        <a:t>Design thinking and engineering offer technical and creative ways to meet society’s needs and wants. </a:t>
                      </a:r>
                    </a:p>
                  </a:txBody>
                  <a:tcPr marL="3265" marR="3265" marT="2177" marB="21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lang="en-GB" sz="1400" b="1" u="none" dirty="0">
                          <a:solidFill>
                            <a:srgbClr val="1155CC"/>
                          </a:solidFill>
                          <a:effectLst/>
                          <a:latin typeface="Comic Sans MS" panose="030F0702030302020204" pitchFamily="66" charset="0"/>
                        </a:rPr>
                        <a:t>Computation is the foundation for our digital world.</a:t>
                      </a:r>
                    </a:p>
                    <a:p>
                      <a:pPr algn="ctr" rtl="0" fontAlgn="t"/>
                      <a:endParaRPr lang="en-GB" sz="1200" b="1" u="none" dirty="0">
                        <a:solidFill>
                          <a:srgbClr val="1155CC"/>
                        </a:solidFill>
                        <a:effectLst/>
                        <a:latin typeface="Comic Sans MS" panose="030F0702030302020204" pitchFamily="66" charset="0"/>
                      </a:endParaRPr>
                    </a:p>
                  </a:txBody>
                  <a:tcPr marL="3265" marR="3265" marT="2177" marB="21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rtl="0" fontAlgn="t"/>
                      <a:endParaRPr lang="en-GB" sz="1200" b="1" u="sng" dirty="0">
                        <a:solidFill>
                          <a:srgbClr val="1155CC"/>
                        </a:solidFill>
                        <a:effectLst/>
                        <a:latin typeface="Comic Sans MS" panose="030F0702030302020204" pitchFamily="66" charset="0"/>
                      </a:endParaRPr>
                    </a:p>
                  </a:txBody>
                  <a:tcPr marL="3265" marR="3265" marT="2177" marB="21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2133953839"/>
                  </a:ext>
                </a:extLst>
              </a:tr>
            </a:tbl>
          </a:graphicData>
        </a:graphic>
      </p:graphicFrame>
      <p:sp>
        <p:nvSpPr>
          <p:cNvPr id="7" name="Rectangle: Rounded Corners 6">
            <a:extLst>
              <a:ext uri="{FF2B5EF4-FFF2-40B4-BE49-F238E27FC236}">
                <a16:creationId xmlns:a16="http://schemas.microsoft.com/office/drawing/2014/main" id="{3F31C9BC-ECDF-4F83-BEDA-953D3BA4FE37}"/>
              </a:ext>
            </a:extLst>
          </p:cNvPr>
          <p:cNvSpPr/>
          <p:nvPr/>
        </p:nvSpPr>
        <p:spPr>
          <a:xfrm>
            <a:off x="827201" y="1039999"/>
            <a:ext cx="9605913" cy="51098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Comic Sans MS" panose="030F0702030302020204" pitchFamily="66" charset="0"/>
              </a:rPr>
              <a:t>Whole school - Statements of What Matters</a:t>
            </a:r>
          </a:p>
        </p:txBody>
      </p:sp>
    </p:spTree>
    <p:extLst>
      <p:ext uri="{BB962C8B-B14F-4D97-AF65-F5344CB8AC3E}">
        <p14:creationId xmlns:p14="http://schemas.microsoft.com/office/powerpoint/2010/main" val="26341263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8A31F06-1ECD-4C52-805E-7766D56D8FE8}"/>
              </a:ext>
            </a:extLst>
          </p:cNvPr>
          <p:cNvPicPr>
            <a:picLocks noChangeAspect="1"/>
          </p:cNvPicPr>
          <p:nvPr/>
        </p:nvPicPr>
        <p:blipFill>
          <a:blip r:embed="rId2"/>
          <a:stretch>
            <a:fillRect/>
          </a:stretch>
        </p:blipFill>
        <p:spPr>
          <a:xfrm>
            <a:off x="10812544" y="187738"/>
            <a:ext cx="1120136" cy="1116206"/>
          </a:xfrm>
          <a:prstGeom prst="rect">
            <a:avLst/>
          </a:prstGeom>
        </p:spPr>
      </p:pic>
      <p:sp>
        <p:nvSpPr>
          <p:cNvPr id="5" name="Title 4">
            <a:extLst>
              <a:ext uri="{FF2B5EF4-FFF2-40B4-BE49-F238E27FC236}">
                <a16:creationId xmlns:a16="http://schemas.microsoft.com/office/drawing/2014/main" id="{E04BDF9B-A044-4513-8704-9B1C0BCC8F76}"/>
              </a:ext>
            </a:extLst>
          </p:cNvPr>
          <p:cNvSpPr>
            <a:spLocks noGrp="1"/>
          </p:cNvSpPr>
          <p:nvPr>
            <p:ph type="title"/>
          </p:nvPr>
        </p:nvSpPr>
        <p:spPr>
          <a:xfrm>
            <a:off x="343885" y="345465"/>
            <a:ext cx="6537682" cy="510988"/>
          </a:xfrm>
        </p:spPr>
        <p:txBody>
          <a:bodyPr>
            <a:normAutofit/>
          </a:bodyPr>
          <a:lstStyle/>
          <a:p>
            <a:r>
              <a:rPr lang="en-GB" sz="2400" b="1" dirty="0">
                <a:solidFill>
                  <a:schemeClr val="tx1"/>
                </a:solidFill>
                <a:latin typeface="Comic Sans MS" panose="030F0702030302020204" pitchFamily="66" charset="0"/>
              </a:rPr>
              <a:t>Planning for Learning – Themed Statements</a:t>
            </a:r>
          </a:p>
        </p:txBody>
      </p:sp>
      <p:graphicFrame>
        <p:nvGraphicFramePr>
          <p:cNvPr id="6" name="Table 5">
            <a:extLst>
              <a:ext uri="{FF2B5EF4-FFF2-40B4-BE49-F238E27FC236}">
                <a16:creationId xmlns:a16="http://schemas.microsoft.com/office/drawing/2014/main" id="{EF04D607-9985-4B73-9758-1A078B8F2C19}"/>
              </a:ext>
            </a:extLst>
          </p:cNvPr>
          <p:cNvGraphicFramePr>
            <a:graphicFrameLocks noGrp="1"/>
          </p:cNvGraphicFramePr>
          <p:nvPr>
            <p:extLst>
              <p:ext uri="{D42A27DB-BD31-4B8C-83A1-F6EECF244321}">
                <p14:modId xmlns:p14="http://schemas.microsoft.com/office/powerpoint/2010/main" val="3106196535"/>
              </p:ext>
            </p:extLst>
          </p:nvPr>
        </p:nvGraphicFramePr>
        <p:xfrm>
          <a:off x="692870" y="1734534"/>
          <a:ext cx="10468467" cy="4270340"/>
        </p:xfrm>
        <a:graphic>
          <a:graphicData uri="http://schemas.openxmlformats.org/drawingml/2006/table">
            <a:tbl>
              <a:tblPr/>
              <a:tblGrid>
                <a:gridCol w="3217325">
                  <a:extLst>
                    <a:ext uri="{9D8B030D-6E8A-4147-A177-3AD203B41FA5}">
                      <a16:colId xmlns:a16="http://schemas.microsoft.com/office/drawing/2014/main" val="4245177944"/>
                    </a:ext>
                  </a:extLst>
                </a:gridCol>
                <a:gridCol w="3692735">
                  <a:extLst>
                    <a:ext uri="{9D8B030D-6E8A-4147-A177-3AD203B41FA5}">
                      <a16:colId xmlns:a16="http://schemas.microsoft.com/office/drawing/2014/main" val="1440810460"/>
                    </a:ext>
                  </a:extLst>
                </a:gridCol>
                <a:gridCol w="3558407">
                  <a:extLst>
                    <a:ext uri="{9D8B030D-6E8A-4147-A177-3AD203B41FA5}">
                      <a16:colId xmlns:a16="http://schemas.microsoft.com/office/drawing/2014/main" val="3931896909"/>
                    </a:ext>
                  </a:extLst>
                </a:gridCol>
              </a:tblGrid>
              <a:tr h="357709">
                <a:tc>
                  <a:txBody>
                    <a:bodyPr/>
                    <a:lstStyle/>
                    <a:p>
                      <a:pPr algn="ctr" rtl="0" fontAlgn="t"/>
                      <a:r>
                        <a:rPr lang="en-GB" sz="1600" b="1" dirty="0">
                          <a:effectLst/>
                          <a:latin typeface="Comic Sans MS" panose="030F0702030302020204" pitchFamily="66" charset="0"/>
                        </a:rPr>
                        <a:t>Me &amp; my world</a:t>
                      </a:r>
                    </a:p>
                  </a:txBody>
                  <a:tcPr marL="4174" marR="4174" marT="2783" marB="278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t"/>
                      <a:r>
                        <a:rPr lang="en-GB" sz="1600" b="1" dirty="0">
                          <a:effectLst/>
                          <a:latin typeface="Comic Sans MS" panose="030F0702030302020204" pitchFamily="66" charset="0"/>
                        </a:rPr>
                        <a:t>Me and the man made world</a:t>
                      </a:r>
                    </a:p>
                  </a:txBody>
                  <a:tcPr marL="4174" marR="4174" marT="2783" marB="278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t"/>
                      <a:r>
                        <a:rPr lang="en-GB" sz="1600" b="1" dirty="0">
                          <a:effectLst/>
                          <a:latin typeface="Comic Sans MS" panose="030F0702030302020204" pitchFamily="66" charset="0"/>
                        </a:rPr>
                        <a:t>Me &amp; the natural world</a:t>
                      </a:r>
                    </a:p>
                  </a:txBody>
                  <a:tcPr marL="4174" marR="4174" marT="2783" marB="278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718645911"/>
                  </a:ext>
                </a:extLst>
              </a:tr>
              <a:tr h="433450">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lang="en-GB" sz="1400" b="1" dirty="0">
                          <a:effectLst/>
                          <a:latin typeface="Comic Sans MS" panose="030F0702030302020204" pitchFamily="66" charset="0"/>
                        </a:rPr>
                        <a:t>We are explorers .....</a:t>
                      </a:r>
                    </a:p>
                    <a:p>
                      <a:pPr algn="ctr" rtl="0" fontAlgn="t"/>
                      <a:endParaRPr lang="en-GB" sz="1400" b="1" dirty="0">
                        <a:effectLst/>
                        <a:latin typeface="Comic Sans MS" panose="030F0702030302020204" pitchFamily="66" charset="0"/>
                      </a:endParaRPr>
                    </a:p>
                  </a:txBody>
                  <a:tcPr marL="4174" marR="4174" marT="2783" marB="278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lang="en-GB" sz="1400" b="1" dirty="0">
                          <a:effectLst/>
                          <a:latin typeface="Comic Sans MS" panose="030F0702030302020204" pitchFamily="66" charset="0"/>
                        </a:rPr>
                        <a:t>We are investigators .....</a:t>
                      </a:r>
                    </a:p>
                    <a:p>
                      <a:pPr algn="ctr" rtl="0" fontAlgn="t"/>
                      <a:endParaRPr lang="en-GB" sz="1400" b="1" dirty="0">
                        <a:effectLst/>
                        <a:latin typeface="Comic Sans MS" panose="030F0702030302020204" pitchFamily="66" charset="0"/>
                      </a:endParaRPr>
                    </a:p>
                  </a:txBody>
                  <a:tcPr marL="4174" marR="4174" marT="2783" marB="278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t"/>
                      <a:r>
                        <a:rPr lang="en-GB" sz="1400" b="1" dirty="0">
                          <a:effectLst/>
                          <a:latin typeface="Comic Sans MS" panose="030F0702030302020204" pitchFamily="66" charset="0"/>
                        </a:rPr>
                        <a:t>We are carers….</a:t>
                      </a:r>
                    </a:p>
                  </a:txBody>
                  <a:tcPr marL="4174" marR="4174" marT="2783" marB="278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40265343"/>
                  </a:ext>
                </a:extLst>
              </a:tr>
              <a:tr h="647385">
                <a:tc>
                  <a:txBody>
                    <a:bodyPr/>
                    <a:lstStyle/>
                    <a:p>
                      <a:pPr algn="ctr" rtl="0" fontAlgn="t"/>
                      <a:r>
                        <a:rPr lang="en-GB" sz="1400" b="1" dirty="0">
                          <a:solidFill>
                            <a:srgbClr val="9900FF"/>
                          </a:solidFill>
                          <a:effectLst/>
                          <a:latin typeface="Comic Sans MS" panose="030F0702030302020204" pitchFamily="66" charset="0"/>
                        </a:rPr>
                        <a:t>Healthy relationships are fundamental</a:t>
                      </a:r>
                    </a:p>
                    <a:p>
                      <a:pPr algn="ctr" rtl="0" fontAlgn="t"/>
                      <a:r>
                        <a:rPr lang="en-GB" sz="1400" b="1" dirty="0">
                          <a:solidFill>
                            <a:srgbClr val="9900FF"/>
                          </a:solidFill>
                          <a:effectLst/>
                          <a:latin typeface="Comic Sans MS" panose="030F0702030302020204" pitchFamily="66" charset="0"/>
                        </a:rPr>
                        <a:t>to our well-being.</a:t>
                      </a:r>
                    </a:p>
                  </a:txBody>
                  <a:tcPr marL="4174" marR="4174" marT="2783" marB="278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rtl="0" fontAlgn="t"/>
                      <a:r>
                        <a:rPr lang="en-GB" sz="1400" b="1" dirty="0">
                          <a:solidFill>
                            <a:srgbClr val="4285F4"/>
                          </a:solidFill>
                          <a:effectLst/>
                          <a:latin typeface="Comic Sans MS" panose="030F0702030302020204" pitchFamily="66" charset="0"/>
                        </a:rPr>
                        <a:t>Matter and the way it behaves defines </a:t>
                      </a:r>
                    </a:p>
                    <a:p>
                      <a:pPr algn="ctr" rtl="0" fontAlgn="t"/>
                      <a:r>
                        <a:rPr lang="en-GB" sz="1400" b="1" dirty="0">
                          <a:solidFill>
                            <a:srgbClr val="4285F4"/>
                          </a:solidFill>
                          <a:effectLst/>
                          <a:latin typeface="Comic Sans MS" panose="030F0702030302020204" pitchFamily="66" charset="0"/>
                        </a:rPr>
                        <a:t>our universe and shapes our lives.</a:t>
                      </a:r>
                    </a:p>
                  </a:txBody>
                  <a:tcPr marL="4174" marR="4174" marT="2783" marB="278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rtl="0" fontAlgn="t"/>
                      <a:r>
                        <a:rPr lang="en-GB" sz="1400" b="1" dirty="0">
                          <a:solidFill>
                            <a:srgbClr val="4285F4"/>
                          </a:solidFill>
                          <a:effectLst/>
                          <a:latin typeface="Comic Sans MS" panose="030F0702030302020204" pitchFamily="66" charset="0"/>
                        </a:rPr>
                        <a:t>The world around us is full of living things which depend on each other for survival. </a:t>
                      </a:r>
                    </a:p>
                  </a:txBody>
                  <a:tcPr marL="4174" marR="4174" marT="2783" marB="278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443403762"/>
                  </a:ext>
                </a:extLst>
              </a:tr>
              <a:tr h="647385">
                <a:tc>
                  <a:txBody>
                    <a:bodyPr/>
                    <a:lstStyle/>
                    <a:p>
                      <a:pPr algn="ctr" rtl="0" fontAlgn="t"/>
                      <a:r>
                        <a:rPr lang="en-GB" sz="1400" b="1" dirty="0">
                          <a:solidFill>
                            <a:srgbClr val="CC0000"/>
                          </a:solidFill>
                          <a:effectLst/>
                          <a:latin typeface="Comic Sans MS" panose="030F0702030302020204" pitchFamily="66" charset="0"/>
                        </a:rPr>
                        <a:t>Human societies are complex and </a:t>
                      </a:r>
                    </a:p>
                    <a:p>
                      <a:pPr algn="ctr" rtl="0" fontAlgn="t"/>
                      <a:r>
                        <a:rPr lang="en-GB" sz="1400" b="1" dirty="0">
                          <a:solidFill>
                            <a:srgbClr val="CC0000"/>
                          </a:solidFill>
                          <a:effectLst/>
                          <a:latin typeface="Comic Sans MS" panose="030F0702030302020204" pitchFamily="66" charset="0"/>
                        </a:rPr>
                        <a:t>diverse, and shaped by human actions and beliefs. </a:t>
                      </a:r>
                    </a:p>
                  </a:txBody>
                  <a:tcPr marL="4174" marR="4174" marT="2783" marB="278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rtl="0" fontAlgn="t"/>
                      <a:r>
                        <a:rPr lang="en-GB" sz="1400" b="1" dirty="0">
                          <a:solidFill>
                            <a:srgbClr val="FF6D01"/>
                          </a:solidFill>
                          <a:effectLst/>
                          <a:latin typeface="Comic Sans MS" panose="030F0702030302020204" pitchFamily="66" charset="0"/>
                        </a:rPr>
                        <a:t>Responding and reflecting, both as artist and audience, is a fundamental part of learning in the expressive arts.</a:t>
                      </a:r>
                    </a:p>
                  </a:txBody>
                  <a:tcPr marL="4174" marR="4174" marT="2783" marB="278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rtl="0" fontAlgn="t"/>
                      <a:r>
                        <a:rPr lang="en-GB" sz="1400" b="1" dirty="0">
                          <a:solidFill>
                            <a:srgbClr val="9900FF"/>
                          </a:solidFill>
                          <a:effectLst/>
                          <a:latin typeface="Comic Sans MS" panose="030F0702030302020204" pitchFamily="66" charset="0"/>
                        </a:rPr>
                        <a:t>Our decision-making impacts on the </a:t>
                      </a:r>
                    </a:p>
                    <a:p>
                      <a:pPr algn="ctr" rtl="0" fontAlgn="t"/>
                      <a:r>
                        <a:rPr lang="en-GB" sz="1400" b="1" dirty="0">
                          <a:solidFill>
                            <a:srgbClr val="9900FF"/>
                          </a:solidFill>
                          <a:effectLst/>
                          <a:latin typeface="Comic Sans MS" panose="030F0702030302020204" pitchFamily="66" charset="0"/>
                        </a:rPr>
                        <a:t>Quality of our lives and the lives of others.</a:t>
                      </a:r>
                    </a:p>
                  </a:txBody>
                  <a:tcPr marL="4174" marR="4174" marT="2783" marB="278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3706353466"/>
                  </a:ext>
                </a:extLst>
              </a:tr>
              <a:tr h="1075254">
                <a:tc>
                  <a:txBody>
                    <a:bodyPr/>
                    <a:lstStyle/>
                    <a:p>
                      <a:pPr algn="ctr" rtl="0" fontAlgn="t"/>
                      <a:r>
                        <a:rPr lang="en-GB" sz="1400" b="1" dirty="0">
                          <a:solidFill>
                            <a:srgbClr val="FF6D01"/>
                          </a:solidFill>
                          <a:effectLst/>
                          <a:latin typeface="Comic Sans MS" panose="030F0702030302020204" pitchFamily="66" charset="0"/>
                        </a:rPr>
                        <a:t>Exploring the expressive arts is essential to developing artistic skills and knowledge and it enables learners to become curious and creative individuals.</a:t>
                      </a:r>
                    </a:p>
                  </a:txBody>
                  <a:tcPr marL="4174" marR="4174" marT="2783" marB="278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t"/>
                      <a:r>
                        <a:rPr lang="en-GB" sz="1400" b="1" dirty="0">
                          <a:solidFill>
                            <a:srgbClr val="4285F4"/>
                          </a:solidFill>
                          <a:effectLst/>
                          <a:latin typeface="Comic Sans MS" panose="030F0702030302020204" pitchFamily="66" charset="0"/>
                        </a:rPr>
                        <a:t>Forces and energy provide a foundation </a:t>
                      </a:r>
                    </a:p>
                    <a:p>
                      <a:pPr algn="ctr" rtl="0" fontAlgn="t"/>
                      <a:r>
                        <a:rPr lang="en-GB" sz="1400" b="1" dirty="0">
                          <a:solidFill>
                            <a:srgbClr val="4285F4"/>
                          </a:solidFill>
                          <a:effectLst/>
                          <a:latin typeface="Comic Sans MS" panose="030F0702030302020204" pitchFamily="66" charset="0"/>
                        </a:rPr>
                        <a:t>for understanding our universe. </a:t>
                      </a:r>
                      <a:endParaRPr lang="en-GB" sz="1400" dirty="0">
                        <a:effectLst/>
                        <a:latin typeface="Comic Sans MS" panose="030F0702030302020204" pitchFamily="66" charset="0"/>
                      </a:endParaRPr>
                    </a:p>
                  </a:txBody>
                  <a:tcPr marL="4174" marR="4174" marT="2783" marB="278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t"/>
                      <a:r>
                        <a:rPr lang="en-GB" sz="1400" b="1" dirty="0">
                          <a:solidFill>
                            <a:srgbClr val="CC0000"/>
                          </a:solidFill>
                          <a:effectLst/>
                          <a:latin typeface="Comic Sans MS" panose="030F0702030302020204" pitchFamily="66" charset="0"/>
                        </a:rPr>
                        <a:t>Informed, self-aware citizens engage with the challenges and opportunities that face humanity, and are able to take considered and ethical action. </a:t>
                      </a:r>
                    </a:p>
                  </a:txBody>
                  <a:tcPr marL="4174" marR="4174" marT="2783" marB="278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4116649238"/>
                  </a:ext>
                </a:extLst>
              </a:tr>
              <a:tr h="675707">
                <a:tc>
                  <a:txBody>
                    <a:bodyPr/>
                    <a:lstStyle/>
                    <a:p>
                      <a:pPr algn="ctr" rtl="0" fontAlgn="t"/>
                      <a:r>
                        <a:rPr lang="en-GB" sz="1400" b="1" dirty="0">
                          <a:solidFill>
                            <a:srgbClr val="CC0000"/>
                          </a:solidFill>
                          <a:effectLst/>
                          <a:latin typeface="Comic Sans MS" panose="030F0702030302020204" pitchFamily="66" charset="0"/>
                        </a:rPr>
                        <a:t>Our natural world is diverse and dynamic, influenced by processes </a:t>
                      </a:r>
                    </a:p>
                    <a:p>
                      <a:pPr algn="ctr" rtl="0" fontAlgn="t"/>
                      <a:r>
                        <a:rPr lang="en-GB" sz="1400" b="1" dirty="0">
                          <a:solidFill>
                            <a:srgbClr val="CC0000"/>
                          </a:solidFill>
                          <a:effectLst/>
                          <a:latin typeface="Comic Sans MS" panose="030F0702030302020204" pitchFamily="66" charset="0"/>
                        </a:rPr>
                        <a:t>and human actions. </a:t>
                      </a:r>
                    </a:p>
                  </a:txBody>
                  <a:tcPr marL="4174" marR="4174" marT="2783" marB="278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rtl="0" fontAlgn="t"/>
                      <a:endParaRPr lang="en-GB" sz="1400" b="1" dirty="0">
                        <a:solidFill>
                          <a:srgbClr val="4285F4"/>
                        </a:solidFill>
                        <a:effectLst/>
                        <a:latin typeface="Comic Sans MS" panose="030F0702030302020204" pitchFamily="66" charset="0"/>
                      </a:endParaRPr>
                    </a:p>
                  </a:txBody>
                  <a:tcPr marL="4174" marR="4174" marT="2783" marB="278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rtl="0" fontAlgn="t"/>
                      <a:r>
                        <a:rPr lang="en-GB" sz="1400" b="1" dirty="0">
                          <a:solidFill>
                            <a:srgbClr val="FF6D01"/>
                          </a:solidFill>
                          <a:effectLst/>
                          <a:latin typeface="Comic Sans MS" panose="030F0702030302020204" pitchFamily="66" charset="0"/>
                        </a:rPr>
                        <a:t>Creating combines skills and knowledge, drawing on the senses, inspiration and imagination.</a:t>
                      </a:r>
                    </a:p>
                  </a:txBody>
                  <a:tcPr marL="4174" marR="4174" marT="2783" marB="278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227339483"/>
                  </a:ext>
                </a:extLst>
              </a:tr>
              <a:tr h="433450">
                <a:tc>
                  <a:txBody>
                    <a:bodyPr/>
                    <a:lstStyle/>
                    <a:p>
                      <a:pPr algn="ctr" rtl="0" fontAlgn="t"/>
                      <a:r>
                        <a:rPr lang="en-GB" sz="1400" b="1" dirty="0">
                          <a:solidFill>
                            <a:srgbClr val="9900FF"/>
                          </a:solidFill>
                          <a:effectLst/>
                          <a:latin typeface="Comic Sans MS" panose="030F0702030302020204" pitchFamily="66" charset="0"/>
                        </a:rPr>
                        <a:t>Developing physical health and </a:t>
                      </a:r>
                    </a:p>
                    <a:p>
                      <a:pPr algn="ctr" rtl="0" fontAlgn="t"/>
                      <a:r>
                        <a:rPr lang="en-GB" sz="1400" b="1" dirty="0">
                          <a:solidFill>
                            <a:srgbClr val="9900FF"/>
                          </a:solidFill>
                          <a:effectLst/>
                          <a:latin typeface="Comic Sans MS" panose="030F0702030302020204" pitchFamily="66" charset="0"/>
                        </a:rPr>
                        <a:t>well-being has lifelong benefits. </a:t>
                      </a:r>
                    </a:p>
                  </a:txBody>
                  <a:tcPr marL="4174" marR="4174" marT="2783" marB="278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b"/>
                      <a:endParaRPr lang="en-GB" sz="1400" dirty="0">
                        <a:effectLst/>
                        <a:latin typeface="Comic Sans MS" panose="030F0702030302020204" pitchFamily="66" charset="0"/>
                      </a:endParaRPr>
                    </a:p>
                  </a:txBody>
                  <a:tcPr marL="4174" marR="4174" marT="2783" marB="278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b"/>
                      <a:endParaRPr lang="en-GB" sz="1400" dirty="0">
                        <a:effectLst/>
                        <a:latin typeface="Comic Sans MS" panose="030F0702030302020204" pitchFamily="66" charset="0"/>
                      </a:endParaRPr>
                    </a:p>
                  </a:txBody>
                  <a:tcPr marL="4174" marR="4174" marT="2783" marB="278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428704715"/>
                  </a:ext>
                </a:extLst>
              </a:tr>
            </a:tbl>
          </a:graphicData>
        </a:graphic>
      </p:graphicFrame>
      <p:sp>
        <p:nvSpPr>
          <p:cNvPr id="7" name="Rectangle: Rounded Corners 6">
            <a:extLst>
              <a:ext uri="{FF2B5EF4-FFF2-40B4-BE49-F238E27FC236}">
                <a16:creationId xmlns:a16="http://schemas.microsoft.com/office/drawing/2014/main" id="{D13F4991-D16D-4853-80D9-72D48825E78D}"/>
              </a:ext>
            </a:extLst>
          </p:cNvPr>
          <p:cNvSpPr/>
          <p:nvPr/>
        </p:nvSpPr>
        <p:spPr>
          <a:xfrm>
            <a:off x="1053444" y="1031549"/>
            <a:ext cx="9605913" cy="51098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Whole school themed approach </a:t>
            </a:r>
          </a:p>
        </p:txBody>
      </p:sp>
    </p:spTree>
    <p:extLst>
      <p:ext uri="{BB962C8B-B14F-4D97-AF65-F5344CB8AC3E}">
        <p14:creationId xmlns:p14="http://schemas.microsoft.com/office/powerpoint/2010/main" val="36040968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7F03A3F-3CAB-4122-8C41-767A583D0653}"/>
              </a:ext>
            </a:extLst>
          </p:cNvPr>
          <p:cNvPicPr>
            <a:picLocks noChangeAspect="1"/>
          </p:cNvPicPr>
          <p:nvPr/>
        </p:nvPicPr>
        <p:blipFill>
          <a:blip r:embed="rId2"/>
          <a:stretch>
            <a:fillRect/>
          </a:stretch>
        </p:blipFill>
        <p:spPr>
          <a:xfrm>
            <a:off x="10520313" y="147622"/>
            <a:ext cx="1453217" cy="1448118"/>
          </a:xfrm>
          <a:prstGeom prst="rect">
            <a:avLst/>
          </a:prstGeom>
        </p:spPr>
      </p:pic>
      <p:sp>
        <p:nvSpPr>
          <p:cNvPr id="7" name="Rectangle: Rounded Corners 6">
            <a:extLst>
              <a:ext uri="{FF2B5EF4-FFF2-40B4-BE49-F238E27FC236}">
                <a16:creationId xmlns:a16="http://schemas.microsoft.com/office/drawing/2014/main" id="{2519111A-BD26-4085-A13B-2062D2800C72}"/>
              </a:ext>
            </a:extLst>
          </p:cNvPr>
          <p:cNvSpPr/>
          <p:nvPr/>
        </p:nvSpPr>
        <p:spPr>
          <a:xfrm>
            <a:off x="292231" y="147622"/>
            <a:ext cx="9926425" cy="144811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schemeClr val="tx1"/>
                </a:solidFill>
                <a:latin typeface="Comic Sans MS" panose="030F0702030302020204" pitchFamily="66" charset="0"/>
              </a:rPr>
              <a:t>Our Cross Cutting Themes </a:t>
            </a:r>
            <a:r>
              <a:rPr lang="en-GB" dirty="0">
                <a:solidFill>
                  <a:schemeClr val="tx1"/>
                </a:solidFill>
                <a:latin typeface="Comic Sans MS" panose="030F0702030302020204" pitchFamily="66" charset="0"/>
              </a:rPr>
              <a:t>allow learners to develop their understanding of: relationships and sexuality education, human rights education and diversity, careers and work-related experiences, and consider local, national and international contexts.</a:t>
            </a:r>
          </a:p>
        </p:txBody>
      </p:sp>
      <p:sp>
        <p:nvSpPr>
          <p:cNvPr id="8" name="Rectangle: Rounded Corners 7">
            <a:extLst>
              <a:ext uri="{FF2B5EF4-FFF2-40B4-BE49-F238E27FC236}">
                <a16:creationId xmlns:a16="http://schemas.microsoft.com/office/drawing/2014/main" id="{184A71B5-A651-4A48-955A-58BB747CA27E}"/>
              </a:ext>
            </a:extLst>
          </p:cNvPr>
          <p:cNvSpPr/>
          <p:nvPr/>
        </p:nvSpPr>
        <p:spPr>
          <a:xfrm>
            <a:off x="374454" y="1958170"/>
            <a:ext cx="4648503" cy="407193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t"/>
            <a:r>
              <a:rPr lang="en-GB" sz="1200" b="1" dirty="0">
                <a:latin typeface="Comic Sans MS" panose="030F0702030302020204" pitchFamily="66" charset="0"/>
              </a:rPr>
              <a:t>Relationships &amp; Sexuality Education</a:t>
            </a:r>
          </a:p>
          <a:p>
            <a:pPr fontAlgn="t"/>
            <a:endParaRPr lang="en-GB" sz="1200" dirty="0">
              <a:latin typeface="Comic Sans MS" panose="030F0702030302020204" pitchFamily="66" charset="0"/>
            </a:endParaRPr>
          </a:p>
          <a:p>
            <a:pPr fontAlgn="base"/>
            <a:r>
              <a:rPr lang="en-GB" sz="1200" b="1" dirty="0">
                <a:latin typeface="Comic Sans MS" panose="030F0702030302020204" pitchFamily="66" charset="0"/>
              </a:rPr>
              <a:t>RSE in the curriculum focuses on three broad strands</a:t>
            </a:r>
            <a:r>
              <a:rPr lang="en-GB" sz="1200" dirty="0">
                <a:latin typeface="Comic Sans MS" panose="030F0702030302020204" pitchFamily="66" charset="0"/>
              </a:rPr>
              <a:t>:</a:t>
            </a:r>
          </a:p>
          <a:p>
            <a:pPr fontAlgn="base"/>
            <a:endParaRPr lang="en-GB" sz="1200" dirty="0">
              <a:latin typeface="Comic Sans MS" panose="030F0702030302020204" pitchFamily="66" charset="0"/>
            </a:endParaRPr>
          </a:p>
          <a:p>
            <a:pPr fontAlgn="base"/>
            <a:r>
              <a:rPr lang="en-GB" sz="1200" b="1" dirty="0">
                <a:latin typeface="Comic Sans MS" panose="030F0702030302020204" pitchFamily="66" charset="0"/>
              </a:rPr>
              <a:t>Relationships and identity</a:t>
            </a:r>
            <a:r>
              <a:rPr lang="en-GB" sz="1200" dirty="0">
                <a:latin typeface="Comic Sans MS" panose="030F0702030302020204" pitchFamily="66" charset="0"/>
              </a:rPr>
              <a:t>: helping learners develop the skills they need to develop healthy, safe, and fulfilling relationships with others and helping them to make sense of their thoughts and feelings.</a:t>
            </a:r>
          </a:p>
          <a:p>
            <a:pPr fontAlgn="base"/>
            <a:endParaRPr lang="en-GB" sz="1200" dirty="0">
              <a:latin typeface="Comic Sans MS" panose="030F0702030302020204" pitchFamily="66" charset="0"/>
            </a:endParaRPr>
          </a:p>
          <a:p>
            <a:pPr fontAlgn="base"/>
            <a:r>
              <a:rPr lang="en-GB" sz="1200" b="1" dirty="0">
                <a:latin typeface="Comic Sans MS" panose="030F0702030302020204" pitchFamily="66" charset="0"/>
              </a:rPr>
              <a:t>Sexual health and well-being</a:t>
            </a:r>
            <a:r>
              <a:rPr lang="en-GB" sz="1200" dirty="0">
                <a:latin typeface="Comic Sans MS" panose="030F0702030302020204" pitchFamily="66" charset="0"/>
              </a:rPr>
              <a:t>: helping learners to draw on factual sources regarding their sexual and reproductive health and well-being, allowing them to make informed decisions throughout their lives.</a:t>
            </a:r>
          </a:p>
          <a:p>
            <a:pPr fontAlgn="base"/>
            <a:endParaRPr lang="en-GB" sz="1200" dirty="0">
              <a:latin typeface="Comic Sans MS" panose="030F0702030302020204" pitchFamily="66" charset="0"/>
            </a:endParaRPr>
          </a:p>
          <a:p>
            <a:pPr fontAlgn="base"/>
            <a:r>
              <a:rPr lang="en-GB" sz="1200" b="1" dirty="0">
                <a:latin typeface="Comic Sans MS" panose="030F0702030302020204" pitchFamily="66" charset="0"/>
              </a:rPr>
              <a:t>Empowerment, safety and respect</a:t>
            </a:r>
            <a:r>
              <a:rPr lang="en-GB" sz="1200" dirty="0">
                <a:latin typeface="Comic Sans MS" panose="030F0702030302020204" pitchFamily="66" charset="0"/>
              </a:rPr>
              <a:t>: helping to protect learners from all forms of discrimination, violence, abuse and neglect and enabling them to recognise unsafe or harmful relationships and situations, supporting them to recognise when, how and where to seek support and advice.</a:t>
            </a:r>
          </a:p>
        </p:txBody>
      </p:sp>
      <p:pic>
        <p:nvPicPr>
          <p:cNvPr id="16" name="Picture 15">
            <a:extLst>
              <a:ext uri="{FF2B5EF4-FFF2-40B4-BE49-F238E27FC236}">
                <a16:creationId xmlns:a16="http://schemas.microsoft.com/office/drawing/2014/main" id="{E291AB9A-BFF0-40B2-A5BD-9173F3BF3C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65845" y="1820726"/>
            <a:ext cx="1973501" cy="1492941"/>
          </a:xfrm>
          <a:prstGeom prst="rect">
            <a:avLst/>
          </a:prstGeom>
          <a:ln>
            <a:noFill/>
          </a:ln>
          <a:effectLst>
            <a:softEdge rad="112500"/>
          </a:effectLst>
        </p:spPr>
      </p:pic>
      <p:sp>
        <p:nvSpPr>
          <p:cNvPr id="17" name="Rectangle: Rounded Corners 16">
            <a:extLst>
              <a:ext uri="{FF2B5EF4-FFF2-40B4-BE49-F238E27FC236}">
                <a16:creationId xmlns:a16="http://schemas.microsoft.com/office/drawing/2014/main" id="{684C7786-56C8-49BA-B180-A1D2BF0DA722}"/>
              </a:ext>
            </a:extLst>
          </p:cNvPr>
          <p:cNvSpPr/>
          <p:nvPr/>
        </p:nvSpPr>
        <p:spPr>
          <a:xfrm>
            <a:off x="9308968" y="2234153"/>
            <a:ext cx="2422689" cy="363874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latin typeface="Comic Sans MS" panose="030F0702030302020204" pitchFamily="66" charset="0"/>
              </a:rPr>
              <a:t>Human rights</a:t>
            </a:r>
          </a:p>
          <a:p>
            <a:pPr algn="ctr"/>
            <a:endParaRPr lang="en-GB" b="1" dirty="0">
              <a:latin typeface="Comic Sans MS" panose="030F0702030302020204" pitchFamily="66" charset="0"/>
            </a:endParaRPr>
          </a:p>
          <a:p>
            <a:pPr algn="ctr"/>
            <a:r>
              <a:rPr lang="en-GB" b="1" dirty="0">
                <a:latin typeface="Comic Sans MS" panose="030F0702030302020204" pitchFamily="66" charset="0"/>
              </a:rPr>
              <a:t>Diversity</a:t>
            </a:r>
          </a:p>
          <a:p>
            <a:pPr algn="ctr"/>
            <a:endParaRPr lang="en-GB" b="1" dirty="0">
              <a:latin typeface="Comic Sans MS" panose="030F0702030302020204" pitchFamily="66" charset="0"/>
            </a:endParaRPr>
          </a:p>
          <a:p>
            <a:pPr algn="ctr"/>
            <a:r>
              <a:rPr lang="en-GB" b="1" dirty="0">
                <a:latin typeface="Comic Sans MS" panose="030F0702030302020204" pitchFamily="66" charset="0"/>
              </a:rPr>
              <a:t>Careers and work-related experiences</a:t>
            </a:r>
          </a:p>
          <a:p>
            <a:pPr algn="ctr"/>
            <a:endParaRPr lang="en-GB" b="1" dirty="0">
              <a:latin typeface="Comic Sans MS" panose="030F0702030302020204" pitchFamily="66" charset="0"/>
            </a:endParaRPr>
          </a:p>
          <a:p>
            <a:pPr algn="ctr"/>
            <a:r>
              <a:rPr lang="en-GB" b="1" dirty="0">
                <a:latin typeface="Comic Sans MS" panose="030F0702030302020204" pitchFamily="66" charset="0"/>
              </a:rPr>
              <a:t>Local, national and international contexts</a:t>
            </a:r>
          </a:p>
        </p:txBody>
      </p:sp>
      <p:pic>
        <p:nvPicPr>
          <p:cNvPr id="19" name="Picture 18">
            <a:extLst>
              <a:ext uri="{FF2B5EF4-FFF2-40B4-BE49-F238E27FC236}">
                <a16:creationId xmlns:a16="http://schemas.microsoft.com/office/drawing/2014/main" id="{E3DCEB3A-3E8E-4734-95BF-2CB93181392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87121" y="1875912"/>
            <a:ext cx="1677452" cy="2697411"/>
          </a:xfrm>
          <a:prstGeom prst="rect">
            <a:avLst/>
          </a:prstGeom>
          <a:ln>
            <a:noFill/>
          </a:ln>
          <a:effectLst>
            <a:softEdge rad="112500"/>
          </a:effectLst>
        </p:spPr>
      </p:pic>
      <p:pic>
        <p:nvPicPr>
          <p:cNvPr id="21" name="Picture 20">
            <a:extLst>
              <a:ext uri="{FF2B5EF4-FFF2-40B4-BE49-F238E27FC236}">
                <a16:creationId xmlns:a16="http://schemas.microsoft.com/office/drawing/2014/main" id="{289941DB-CAA2-4B70-9ADB-28AB366351A4}"/>
              </a:ext>
            </a:extLst>
          </p:cNvPr>
          <p:cNvPicPr>
            <a:picLocks noChangeAspect="1"/>
          </p:cNvPicPr>
          <p:nvPr/>
        </p:nvPicPr>
        <p:blipFill rotWithShape="1">
          <a:blip r:embed="rId5">
            <a:extLst>
              <a:ext uri="{28A0092B-C50C-407E-A947-70E740481C1C}">
                <a14:useLocalDpi xmlns:a14="http://schemas.microsoft.com/office/drawing/2010/main" val="0"/>
              </a:ext>
            </a:extLst>
          </a:blip>
          <a:srcRect t="8369" r="1025" b="24524"/>
          <a:stretch/>
        </p:blipFill>
        <p:spPr>
          <a:xfrm>
            <a:off x="5265845" y="4573323"/>
            <a:ext cx="3651454" cy="1608274"/>
          </a:xfrm>
          <a:prstGeom prst="rect">
            <a:avLst/>
          </a:prstGeom>
          <a:ln>
            <a:noFill/>
          </a:ln>
          <a:effectLst>
            <a:softEdge rad="112500"/>
          </a:effectLst>
        </p:spPr>
      </p:pic>
      <p:pic>
        <p:nvPicPr>
          <p:cNvPr id="23" name="Picture 22">
            <a:extLst>
              <a:ext uri="{FF2B5EF4-FFF2-40B4-BE49-F238E27FC236}">
                <a16:creationId xmlns:a16="http://schemas.microsoft.com/office/drawing/2014/main" id="{82F99FF0-F58A-4C8A-8358-5CD1CD01587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413119" y="3300937"/>
            <a:ext cx="1826729" cy="1272386"/>
          </a:xfrm>
          <a:prstGeom prst="rect">
            <a:avLst/>
          </a:prstGeom>
          <a:ln>
            <a:noFill/>
          </a:ln>
          <a:effectLst>
            <a:softEdge rad="112500"/>
          </a:effectLst>
        </p:spPr>
      </p:pic>
    </p:spTree>
    <p:extLst>
      <p:ext uri="{BB962C8B-B14F-4D97-AF65-F5344CB8AC3E}">
        <p14:creationId xmlns:p14="http://schemas.microsoft.com/office/powerpoint/2010/main" val="23092675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5ACDE9DA-3112-46DC-AC37-1EBDE7C675AF}"/>
              </a:ext>
            </a:extLst>
          </p:cNvPr>
          <p:cNvSpPr/>
          <p:nvPr/>
        </p:nvSpPr>
        <p:spPr>
          <a:xfrm>
            <a:off x="895547" y="273377"/>
            <a:ext cx="10454326" cy="146115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omic Sans MS" panose="030F0702030302020204" pitchFamily="66" charset="0"/>
              </a:rPr>
              <a:t>      </a:t>
            </a:r>
            <a:r>
              <a:rPr lang="en-GB" sz="3200" b="1" dirty="0">
                <a:solidFill>
                  <a:schemeClr val="accent2"/>
                </a:solidFill>
                <a:latin typeface="Comic Sans MS" panose="030F0702030302020204" pitchFamily="66" charset="0"/>
              </a:rPr>
              <a:t>Baden Powell Primary School</a:t>
            </a:r>
            <a:endParaRPr lang="en-GB" sz="2800" b="1" dirty="0">
              <a:solidFill>
                <a:schemeClr val="accent2"/>
              </a:solidFill>
              <a:latin typeface="Comic Sans MS" panose="030F0702030302020204" pitchFamily="66" charset="0"/>
            </a:endParaRPr>
          </a:p>
          <a:p>
            <a:pPr algn="ctr"/>
            <a:r>
              <a:rPr lang="en-GB" sz="2800" dirty="0">
                <a:solidFill>
                  <a:schemeClr val="tx1"/>
                </a:solidFill>
                <a:latin typeface="Comic Sans MS" panose="030F0702030302020204" pitchFamily="66" charset="0"/>
              </a:rPr>
              <a:t>Curriculum for Wales</a:t>
            </a:r>
          </a:p>
          <a:p>
            <a:pPr algn="ctr"/>
            <a:r>
              <a:rPr lang="en-GB" sz="1600" dirty="0">
                <a:solidFill>
                  <a:schemeClr val="accent2"/>
                </a:solidFill>
                <a:latin typeface="Comic Sans MS" panose="030F0702030302020204" pitchFamily="66" charset="0"/>
              </a:rPr>
              <a:t>Aim high, Achieve more, Be happy</a:t>
            </a:r>
            <a:endParaRPr lang="en-GB" sz="2000" dirty="0">
              <a:solidFill>
                <a:schemeClr val="accent2"/>
              </a:solidFill>
              <a:latin typeface="Comic Sans MS" panose="030F0702030302020204" pitchFamily="66" charset="0"/>
            </a:endParaRPr>
          </a:p>
        </p:txBody>
      </p:sp>
      <p:pic>
        <p:nvPicPr>
          <p:cNvPr id="3" name="Picture 2">
            <a:extLst>
              <a:ext uri="{FF2B5EF4-FFF2-40B4-BE49-F238E27FC236}">
                <a16:creationId xmlns:a16="http://schemas.microsoft.com/office/drawing/2014/main" id="{A5DCDBD7-0DB5-4E40-A1ED-C8E8954F5FBF}"/>
              </a:ext>
            </a:extLst>
          </p:cNvPr>
          <p:cNvPicPr>
            <a:picLocks noChangeAspect="1"/>
          </p:cNvPicPr>
          <p:nvPr/>
        </p:nvPicPr>
        <p:blipFill>
          <a:blip r:embed="rId2"/>
          <a:stretch>
            <a:fillRect/>
          </a:stretch>
        </p:blipFill>
        <p:spPr>
          <a:xfrm>
            <a:off x="10001839" y="477163"/>
            <a:ext cx="1057291" cy="1053581"/>
          </a:xfrm>
          <a:prstGeom prst="rect">
            <a:avLst/>
          </a:prstGeom>
        </p:spPr>
      </p:pic>
      <p:pic>
        <p:nvPicPr>
          <p:cNvPr id="4" name="Picture 3">
            <a:extLst>
              <a:ext uri="{FF2B5EF4-FFF2-40B4-BE49-F238E27FC236}">
                <a16:creationId xmlns:a16="http://schemas.microsoft.com/office/drawing/2014/main" id="{87C4F47E-6382-4BDF-8FA9-B59AD0945BC5}"/>
              </a:ext>
            </a:extLst>
          </p:cNvPr>
          <p:cNvPicPr>
            <a:picLocks noChangeAspect="1"/>
          </p:cNvPicPr>
          <p:nvPr/>
        </p:nvPicPr>
        <p:blipFill>
          <a:blip r:embed="rId3"/>
          <a:stretch>
            <a:fillRect/>
          </a:stretch>
        </p:blipFill>
        <p:spPr>
          <a:xfrm>
            <a:off x="1251173" y="476045"/>
            <a:ext cx="1054699" cy="1054699"/>
          </a:xfrm>
          <a:prstGeom prst="rect">
            <a:avLst/>
          </a:prstGeom>
        </p:spPr>
      </p:pic>
      <p:pic>
        <p:nvPicPr>
          <p:cNvPr id="34" name="Picture 33">
            <a:extLst>
              <a:ext uri="{FF2B5EF4-FFF2-40B4-BE49-F238E27FC236}">
                <a16:creationId xmlns:a16="http://schemas.microsoft.com/office/drawing/2014/main" id="{3749E4EB-3198-40A8-8FD4-2BEF4D0D44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63761" y="1938318"/>
            <a:ext cx="2464455" cy="1630094"/>
          </a:xfrm>
          <a:prstGeom prst="rect">
            <a:avLst/>
          </a:prstGeom>
          <a:ln>
            <a:noFill/>
          </a:ln>
          <a:effectLst>
            <a:softEdge rad="112500"/>
          </a:effectLst>
        </p:spPr>
      </p:pic>
      <p:pic>
        <p:nvPicPr>
          <p:cNvPr id="36" name="Picture 35">
            <a:extLst>
              <a:ext uri="{FF2B5EF4-FFF2-40B4-BE49-F238E27FC236}">
                <a16:creationId xmlns:a16="http://schemas.microsoft.com/office/drawing/2014/main" id="{404437EE-771F-4B74-A3BB-7C42F7FC466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372699" y="3772199"/>
            <a:ext cx="1658346" cy="2069388"/>
          </a:xfrm>
          <a:prstGeom prst="rect">
            <a:avLst/>
          </a:prstGeom>
          <a:ln>
            <a:noFill/>
          </a:ln>
          <a:effectLst>
            <a:softEdge rad="112500"/>
          </a:effectLst>
        </p:spPr>
      </p:pic>
      <p:pic>
        <p:nvPicPr>
          <p:cNvPr id="38" name="Picture 37">
            <a:extLst>
              <a:ext uri="{FF2B5EF4-FFF2-40B4-BE49-F238E27FC236}">
                <a16:creationId xmlns:a16="http://schemas.microsoft.com/office/drawing/2014/main" id="{1253F838-F9D8-4104-8B79-656134391C6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29600" y="1733412"/>
            <a:ext cx="1681081" cy="2308781"/>
          </a:xfrm>
          <a:prstGeom prst="rect">
            <a:avLst/>
          </a:prstGeom>
          <a:ln>
            <a:noFill/>
          </a:ln>
          <a:effectLst>
            <a:softEdge rad="112500"/>
          </a:effectLst>
        </p:spPr>
      </p:pic>
      <p:pic>
        <p:nvPicPr>
          <p:cNvPr id="40" name="Picture 39">
            <a:extLst>
              <a:ext uri="{FF2B5EF4-FFF2-40B4-BE49-F238E27FC236}">
                <a16:creationId xmlns:a16="http://schemas.microsoft.com/office/drawing/2014/main" id="{E8DD5D24-C7BF-4479-80AB-9F494B088343}"/>
              </a:ext>
            </a:extLst>
          </p:cNvPr>
          <p:cNvPicPr>
            <a:picLocks noChangeAspect="1"/>
          </p:cNvPicPr>
          <p:nvPr/>
        </p:nvPicPr>
        <p:blipFill rotWithShape="1">
          <a:blip r:embed="rId7">
            <a:extLst>
              <a:ext uri="{28A0092B-C50C-407E-A947-70E740481C1C}">
                <a14:useLocalDpi xmlns:a14="http://schemas.microsoft.com/office/drawing/2010/main" val="0"/>
              </a:ext>
            </a:extLst>
          </a:blip>
          <a:srcRect b="23636"/>
          <a:stretch/>
        </p:blipFill>
        <p:spPr>
          <a:xfrm>
            <a:off x="4811296" y="1916697"/>
            <a:ext cx="1600200" cy="2327564"/>
          </a:xfrm>
          <a:prstGeom prst="rect">
            <a:avLst/>
          </a:prstGeom>
          <a:ln>
            <a:noFill/>
          </a:ln>
          <a:effectLst>
            <a:softEdge rad="112500"/>
          </a:effectLst>
        </p:spPr>
      </p:pic>
      <p:pic>
        <p:nvPicPr>
          <p:cNvPr id="42" name="Picture 41">
            <a:extLst>
              <a:ext uri="{FF2B5EF4-FFF2-40B4-BE49-F238E27FC236}">
                <a16:creationId xmlns:a16="http://schemas.microsoft.com/office/drawing/2014/main" id="{308709F0-C1B0-4C86-AEBA-054F23C4181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839444" y="3868105"/>
            <a:ext cx="3004496" cy="2125744"/>
          </a:xfrm>
          <a:prstGeom prst="rect">
            <a:avLst/>
          </a:prstGeom>
          <a:ln>
            <a:noFill/>
          </a:ln>
          <a:effectLst>
            <a:softEdge rad="112500"/>
          </a:effectLst>
        </p:spPr>
      </p:pic>
      <p:pic>
        <p:nvPicPr>
          <p:cNvPr id="44" name="Picture 43">
            <a:extLst>
              <a:ext uri="{FF2B5EF4-FFF2-40B4-BE49-F238E27FC236}">
                <a16:creationId xmlns:a16="http://schemas.microsoft.com/office/drawing/2014/main" id="{162D2AC8-090E-4E08-8DFF-DD5BFF15B618}"/>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568666" y="3535799"/>
            <a:ext cx="1804033" cy="1734531"/>
          </a:xfrm>
          <a:prstGeom prst="rect">
            <a:avLst/>
          </a:prstGeom>
          <a:ln>
            <a:noFill/>
          </a:ln>
          <a:effectLst>
            <a:softEdge rad="112500"/>
          </a:effectLst>
        </p:spPr>
      </p:pic>
      <p:pic>
        <p:nvPicPr>
          <p:cNvPr id="46" name="Picture 45">
            <a:extLst>
              <a:ext uri="{FF2B5EF4-FFF2-40B4-BE49-F238E27FC236}">
                <a16:creationId xmlns:a16="http://schemas.microsoft.com/office/drawing/2014/main" id="{9DCD392B-3BB6-4E2E-B69D-3DC16A9580C0}"/>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883447" y="3685940"/>
            <a:ext cx="1600200" cy="2327564"/>
          </a:xfrm>
          <a:prstGeom prst="rect">
            <a:avLst/>
          </a:prstGeom>
          <a:ln>
            <a:noFill/>
          </a:ln>
          <a:effectLst>
            <a:softEdge rad="112500"/>
          </a:effectLst>
        </p:spPr>
      </p:pic>
      <p:pic>
        <p:nvPicPr>
          <p:cNvPr id="48" name="Picture 47">
            <a:extLst>
              <a:ext uri="{FF2B5EF4-FFF2-40B4-BE49-F238E27FC236}">
                <a16:creationId xmlns:a16="http://schemas.microsoft.com/office/drawing/2014/main" id="{17648A3F-1A73-4E6C-88CB-C58D39BA92E1}"/>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111604" y="1820790"/>
            <a:ext cx="2580615" cy="1946692"/>
          </a:xfrm>
          <a:prstGeom prst="rect">
            <a:avLst/>
          </a:prstGeom>
          <a:ln>
            <a:noFill/>
          </a:ln>
          <a:effectLst>
            <a:softEdge rad="112500"/>
          </a:effectLst>
        </p:spPr>
      </p:pic>
      <p:pic>
        <p:nvPicPr>
          <p:cNvPr id="50" name="Picture 49">
            <a:extLst>
              <a:ext uri="{FF2B5EF4-FFF2-40B4-BE49-F238E27FC236}">
                <a16:creationId xmlns:a16="http://schemas.microsoft.com/office/drawing/2014/main" id="{F74272D4-5BD2-40CC-AD06-9B648F3FD373}"/>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870772" y="4343472"/>
            <a:ext cx="1917256" cy="1897144"/>
          </a:xfrm>
          <a:prstGeom prst="rect">
            <a:avLst/>
          </a:prstGeom>
          <a:ln>
            <a:noFill/>
          </a:ln>
          <a:effectLst>
            <a:softEdge rad="112500"/>
          </a:effectLst>
        </p:spPr>
      </p:pic>
      <p:pic>
        <p:nvPicPr>
          <p:cNvPr id="52" name="Picture 51">
            <a:extLst>
              <a:ext uri="{FF2B5EF4-FFF2-40B4-BE49-F238E27FC236}">
                <a16:creationId xmlns:a16="http://schemas.microsoft.com/office/drawing/2014/main" id="{1925E1A6-86D8-4E8D-AC23-55CA177AE081}"/>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29600" y="4092316"/>
            <a:ext cx="1649844" cy="2062305"/>
          </a:xfrm>
          <a:prstGeom prst="rect">
            <a:avLst/>
          </a:prstGeom>
          <a:ln>
            <a:noFill/>
          </a:ln>
          <a:effectLst>
            <a:softEdge rad="112500"/>
          </a:effectLst>
        </p:spPr>
      </p:pic>
      <p:pic>
        <p:nvPicPr>
          <p:cNvPr id="54" name="Picture 53">
            <a:extLst>
              <a:ext uri="{FF2B5EF4-FFF2-40B4-BE49-F238E27FC236}">
                <a16:creationId xmlns:a16="http://schemas.microsoft.com/office/drawing/2014/main" id="{95E9C73A-0A5F-4A55-B845-13BC5471B491}"/>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8224849" y="1859593"/>
            <a:ext cx="1215148" cy="1629974"/>
          </a:xfrm>
          <a:prstGeom prst="rect">
            <a:avLst/>
          </a:prstGeom>
          <a:ln>
            <a:noFill/>
          </a:ln>
          <a:effectLst>
            <a:softEdge rad="112500"/>
          </a:effectLst>
        </p:spPr>
      </p:pic>
      <p:pic>
        <p:nvPicPr>
          <p:cNvPr id="56" name="Picture 55">
            <a:extLst>
              <a:ext uri="{FF2B5EF4-FFF2-40B4-BE49-F238E27FC236}">
                <a16:creationId xmlns:a16="http://schemas.microsoft.com/office/drawing/2014/main" id="{BD64CDA7-63D6-43BE-A0DC-8C02E215A0F8}"/>
              </a:ext>
            </a:extLst>
          </p:cNvPr>
          <p:cNvPicPr>
            <a:picLocks noChangeAspect="1"/>
          </p:cNvPicPr>
          <p:nvPr/>
        </p:nvPicPr>
        <p:blipFill rotWithShape="1">
          <a:blip r:embed="rId15">
            <a:extLst>
              <a:ext uri="{28A0092B-C50C-407E-A947-70E740481C1C}">
                <a14:useLocalDpi xmlns:a14="http://schemas.microsoft.com/office/drawing/2010/main" val="0"/>
              </a:ext>
            </a:extLst>
          </a:blip>
          <a:srcRect l="19779"/>
          <a:stretch/>
        </p:blipFill>
        <p:spPr>
          <a:xfrm>
            <a:off x="6522945" y="2032214"/>
            <a:ext cx="1621116" cy="1461154"/>
          </a:xfrm>
          <a:prstGeom prst="rect">
            <a:avLst/>
          </a:prstGeom>
          <a:ln>
            <a:noFill/>
          </a:ln>
          <a:effectLst>
            <a:softEdge rad="112500"/>
          </a:effectLst>
        </p:spPr>
      </p:pic>
      <p:pic>
        <p:nvPicPr>
          <p:cNvPr id="58" name="Picture 57">
            <a:extLst>
              <a:ext uri="{FF2B5EF4-FFF2-40B4-BE49-F238E27FC236}">
                <a16:creationId xmlns:a16="http://schemas.microsoft.com/office/drawing/2014/main" id="{15FA898C-E39C-4A1F-9274-4EEA4E4295A1}"/>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8579066" y="5270330"/>
            <a:ext cx="1737237" cy="932802"/>
          </a:xfrm>
          <a:prstGeom prst="rect">
            <a:avLst/>
          </a:prstGeom>
          <a:ln>
            <a:noFill/>
          </a:ln>
          <a:effectLst>
            <a:softEdge rad="112500"/>
          </a:effectLst>
        </p:spPr>
      </p:pic>
      <p:sp>
        <p:nvSpPr>
          <p:cNvPr id="5" name="Rectangle: Rounded Corners 4">
            <a:extLst>
              <a:ext uri="{FF2B5EF4-FFF2-40B4-BE49-F238E27FC236}">
                <a16:creationId xmlns:a16="http://schemas.microsoft.com/office/drawing/2014/main" id="{D23B3C05-E487-4816-A3E8-FB829AE626E4}"/>
              </a:ext>
            </a:extLst>
          </p:cNvPr>
          <p:cNvSpPr/>
          <p:nvPr/>
        </p:nvSpPr>
        <p:spPr>
          <a:xfrm>
            <a:off x="406400" y="6502400"/>
            <a:ext cx="5816600" cy="23706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Adopted by Baden Powell Governing Body: July 2022 </a:t>
            </a:r>
          </a:p>
        </p:txBody>
      </p:sp>
    </p:spTree>
    <p:extLst>
      <p:ext uri="{BB962C8B-B14F-4D97-AF65-F5344CB8AC3E}">
        <p14:creationId xmlns:p14="http://schemas.microsoft.com/office/powerpoint/2010/main" val="20230225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9D1E752B-B54E-4B88-9F7D-05BE63724BCA}"/>
              </a:ext>
            </a:extLst>
          </p:cNvPr>
          <p:cNvSpPr/>
          <p:nvPr/>
        </p:nvSpPr>
        <p:spPr>
          <a:xfrm>
            <a:off x="622169" y="1743959"/>
            <a:ext cx="11227324" cy="4359897"/>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dirty="0">
              <a:solidFill>
                <a:schemeClr val="tx1"/>
              </a:solidFill>
              <a:latin typeface="Comic Sans MS" panose="030F0702030302020204" pitchFamily="66" charset="0"/>
            </a:endParaRPr>
          </a:p>
          <a:p>
            <a:endParaRPr lang="en-GB" sz="2000" b="1" dirty="0">
              <a:solidFill>
                <a:schemeClr val="tx1"/>
              </a:solidFill>
              <a:latin typeface="Comic Sans MS" panose="030F0702030302020204" pitchFamily="66" charset="0"/>
            </a:endParaRPr>
          </a:p>
          <a:p>
            <a:r>
              <a:rPr lang="en-GB" sz="2000" b="1" dirty="0">
                <a:solidFill>
                  <a:schemeClr val="tx1"/>
                </a:solidFill>
                <a:latin typeface="Comic Sans MS" panose="030F0702030302020204" pitchFamily="66" charset="0"/>
              </a:rPr>
              <a:t>Curriculum for Wales</a:t>
            </a:r>
            <a:r>
              <a:rPr lang="en-GB" sz="2000" dirty="0">
                <a:solidFill>
                  <a:schemeClr val="tx1"/>
                </a:solidFill>
                <a:latin typeface="Comic Sans MS" panose="030F0702030302020204" pitchFamily="66" charset="0"/>
              </a:rPr>
              <a:t>: </a:t>
            </a:r>
            <a:r>
              <a:rPr lang="en-GB" sz="2000" dirty="0">
                <a:solidFill>
                  <a:schemeClr val="tx1"/>
                </a:solidFill>
                <a:latin typeface="Comic Sans MS" panose="030F0702030302020204" pitchFamily="66" charset="0"/>
                <a:hlinkClick r:id="rId2">
                  <a:extLst>
                    <a:ext uri="{A12FA001-AC4F-418D-AE19-62706E023703}">
                      <ahyp:hlinkClr xmlns:ahyp="http://schemas.microsoft.com/office/drawing/2018/hyperlinkcolor" val="tx"/>
                    </a:ext>
                  </a:extLst>
                </a:hlinkClick>
              </a:rPr>
              <a:t>https://hwb.gov.wales/curriculum-for-wales</a:t>
            </a:r>
            <a:endParaRPr lang="en-GB" sz="2000" dirty="0">
              <a:solidFill>
                <a:schemeClr val="tx1"/>
              </a:solidFill>
              <a:latin typeface="Comic Sans MS" panose="030F0702030302020204" pitchFamily="66" charset="0"/>
            </a:endParaRPr>
          </a:p>
          <a:p>
            <a:endParaRPr lang="en-GB" sz="2000" dirty="0">
              <a:solidFill>
                <a:schemeClr val="tx1"/>
              </a:solidFill>
              <a:latin typeface="Comic Sans MS" panose="030F0702030302020204" pitchFamily="66" charset="0"/>
            </a:endParaRPr>
          </a:p>
          <a:p>
            <a:r>
              <a:rPr lang="en-GB" sz="2000" b="1" dirty="0">
                <a:solidFill>
                  <a:schemeClr val="tx1"/>
                </a:solidFill>
                <a:latin typeface="Comic Sans MS" panose="030F0702030302020204" pitchFamily="66" charset="0"/>
              </a:rPr>
              <a:t>Relationships &amp; Sexuality Education Code</a:t>
            </a:r>
            <a:r>
              <a:rPr lang="en-GB" sz="2000" dirty="0">
                <a:solidFill>
                  <a:schemeClr val="tx1"/>
                </a:solidFill>
                <a:latin typeface="Comic Sans MS" panose="030F0702030302020204" pitchFamily="66" charset="0"/>
              </a:rPr>
              <a:t>- </a:t>
            </a:r>
            <a:r>
              <a:rPr lang="en-GB" sz="2000" dirty="0">
                <a:solidFill>
                  <a:schemeClr val="tx1"/>
                </a:solidFill>
                <a:latin typeface="Comic Sans MS" panose="030F0702030302020204" pitchFamily="66" charset="0"/>
                <a:hlinkClick r:id="rId3">
                  <a:extLst>
                    <a:ext uri="{A12FA001-AC4F-418D-AE19-62706E023703}">
                      <ahyp:hlinkClr xmlns:ahyp="http://schemas.microsoft.com/office/drawing/2018/hyperlinkcolor" val="tx"/>
                    </a:ext>
                  </a:extLst>
                </a:hlinkClick>
              </a:rPr>
              <a:t>https://gov.wales/sites/default/files/publications/2022-01/curriculum-for-wales-relationships-sexuality-education-code.pdf</a:t>
            </a:r>
            <a:endParaRPr lang="en-GB" sz="2000" dirty="0">
              <a:solidFill>
                <a:schemeClr val="tx1"/>
              </a:solidFill>
              <a:latin typeface="Comic Sans MS" panose="030F0702030302020204" pitchFamily="66" charset="0"/>
            </a:endParaRPr>
          </a:p>
          <a:p>
            <a:endParaRPr lang="en-GB" sz="2000" dirty="0">
              <a:solidFill>
                <a:schemeClr val="tx1"/>
              </a:solidFill>
              <a:latin typeface="Comic Sans MS" panose="030F0702030302020204" pitchFamily="66" charset="0"/>
            </a:endParaRPr>
          </a:p>
          <a:p>
            <a:r>
              <a:rPr lang="en-GB" sz="2000" b="1" dirty="0">
                <a:solidFill>
                  <a:schemeClr val="tx1"/>
                </a:solidFill>
                <a:latin typeface="Comic Sans MS" panose="030F0702030302020204" pitchFamily="66" charset="0"/>
              </a:rPr>
              <a:t>Additional Learning Needs Code </a:t>
            </a:r>
            <a:r>
              <a:rPr lang="en-GB" sz="2000" dirty="0">
                <a:solidFill>
                  <a:schemeClr val="tx1"/>
                </a:solidFill>
                <a:latin typeface="Comic Sans MS" panose="030F0702030302020204" pitchFamily="66" charset="0"/>
              </a:rPr>
              <a:t>- </a:t>
            </a:r>
            <a:r>
              <a:rPr lang="en-GB" sz="2000" dirty="0">
                <a:solidFill>
                  <a:schemeClr val="tx1"/>
                </a:solidFill>
                <a:latin typeface="Comic Sans MS" panose="030F0702030302020204" pitchFamily="66" charset="0"/>
                <a:hlinkClick r:id="rId4">
                  <a:extLst>
                    <a:ext uri="{A12FA001-AC4F-418D-AE19-62706E023703}">
                      <ahyp:hlinkClr xmlns:ahyp="http://schemas.microsoft.com/office/drawing/2018/hyperlinkcolor" val="tx"/>
                    </a:ext>
                  </a:extLst>
                </a:hlinkClick>
              </a:rPr>
              <a:t>https://gov.wales/the-additional-learning-needs-code-and-regulations</a:t>
            </a:r>
            <a:endParaRPr lang="en-GB" sz="2000" dirty="0">
              <a:solidFill>
                <a:schemeClr val="tx1"/>
              </a:solidFill>
              <a:latin typeface="Comic Sans MS" panose="030F0702030302020204" pitchFamily="66" charset="0"/>
            </a:endParaRPr>
          </a:p>
          <a:p>
            <a:endParaRPr lang="en-GB" sz="2000" dirty="0">
              <a:solidFill>
                <a:schemeClr val="tx1"/>
              </a:solidFill>
              <a:latin typeface="Comic Sans MS" panose="030F0702030302020204" pitchFamily="66" charset="0"/>
            </a:endParaRPr>
          </a:p>
          <a:p>
            <a:r>
              <a:rPr lang="en-GB" sz="2000" b="1" dirty="0" err="1">
                <a:solidFill>
                  <a:schemeClr val="tx1"/>
                </a:solidFill>
                <a:latin typeface="Comic Sans MS" panose="030F0702030302020204" pitchFamily="66" charset="0"/>
              </a:rPr>
              <a:t>Siarter</a:t>
            </a:r>
            <a:r>
              <a:rPr lang="en-GB" sz="2000" b="1" dirty="0">
                <a:solidFill>
                  <a:schemeClr val="tx1"/>
                </a:solidFill>
                <a:latin typeface="Comic Sans MS" panose="030F0702030302020204" pitchFamily="66" charset="0"/>
              </a:rPr>
              <a:t> </a:t>
            </a:r>
            <a:r>
              <a:rPr lang="en-GB" sz="2000" b="1" dirty="0" err="1">
                <a:solidFill>
                  <a:schemeClr val="tx1"/>
                </a:solidFill>
                <a:latin typeface="Comic Sans MS" panose="030F0702030302020204" pitchFamily="66" charset="0"/>
              </a:rPr>
              <a:t>Iaith</a:t>
            </a:r>
            <a:r>
              <a:rPr lang="en-GB" sz="2000" b="1" dirty="0">
                <a:solidFill>
                  <a:schemeClr val="tx1"/>
                </a:solidFill>
                <a:latin typeface="Comic Sans MS" panose="030F0702030302020204" pitchFamily="66" charset="0"/>
              </a:rPr>
              <a:t> </a:t>
            </a:r>
            <a:r>
              <a:rPr lang="en-GB" sz="2000" dirty="0">
                <a:solidFill>
                  <a:schemeClr val="tx1"/>
                </a:solidFill>
                <a:latin typeface="Comic Sans MS" panose="030F0702030302020204" pitchFamily="66" charset="0"/>
              </a:rPr>
              <a:t>- </a:t>
            </a:r>
            <a:r>
              <a:rPr lang="en-GB" sz="2000" dirty="0">
                <a:solidFill>
                  <a:schemeClr val="tx1"/>
                </a:solidFill>
                <a:latin typeface="Comic Sans MS" panose="030F0702030302020204" pitchFamily="66" charset="0"/>
                <a:hlinkClick r:id="rId5">
                  <a:extLst>
                    <a:ext uri="{A12FA001-AC4F-418D-AE19-62706E023703}">
                      <ahyp:hlinkClr xmlns:ahyp="http://schemas.microsoft.com/office/drawing/2018/hyperlinkcolor" val="tx"/>
                    </a:ext>
                  </a:extLst>
                </a:hlinkClick>
              </a:rPr>
              <a:t>https://hwb.gov.wales/siarter-iaith/</a:t>
            </a:r>
            <a:endParaRPr lang="en-GB" sz="2000" dirty="0">
              <a:solidFill>
                <a:schemeClr val="tx1"/>
              </a:solidFill>
              <a:latin typeface="Comic Sans MS" panose="030F0702030302020204" pitchFamily="66" charset="0"/>
            </a:endParaRPr>
          </a:p>
          <a:p>
            <a:endParaRPr lang="en-GB" sz="2000" dirty="0">
              <a:solidFill>
                <a:schemeClr val="tx1"/>
              </a:solidFill>
              <a:latin typeface="Comic Sans MS" panose="030F0702030302020204" pitchFamily="66" charset="0"/>
            </a:endParaRPr>
          </a:p>
          <a:p>
            <a:r>
              <a:rPr lang="en-GB" sz="2000" b="1" dirty="0">
                <a:solidFill>
                  <a:schemeClr val="tx1"/>
                </a:solidFill>
                <a:latin typeface="Comic Sans MS" panose="030F0702030302020204" pitchFamily="66" charset="0"/>
              </a:rPr>
              <a:t>Baden Powell Primary School </a:t>
            </a:r>
            <a:r>
              <a:rPr lang="en-GB" sz="2000" dirty="0">
                <a:solidFill>
                  <a:schemeClr val="tx1"/>
                </a:solidFill>
                <a:latin typeface="Comic Sans MS" panose="030F0702030302020204" pitchFamily="66" charset="0"/>
              </a:rPr>
              <a:t>- </a:t>
            </a:r>
            <a:r>
              <a:rPr lang="en-GB" sz="2000" dirty="0">
                <a:solidFill>
                  <a:schemeClr val="tx1"/>
                </a:solidFill>
                <a:latin typeface="Comic Sans MS" panose="030F0702030302020204" pitchFamily="66" charset="0"/>
                <a:hlinkClick r:id="rId6">
                  <a:extLst>
                    <a:ext uri="{A12FA001-AC4F-418D-AE19-62706E023703}">
                      <ahyp:hlinkClr xmlns:ahyp="http://schemas.microsoft.com/office/drawing/2018/hyperlinkcolor" val="tx"/>
                    </a:ext>
                  </a:extLst>
                </a:hlinkClick>
              </a:rPr>
              <a:t>https://www.badenpowell-cardiff.co.uk/</a:t>
            </a:r>
            <a:endParaRPr lang="en-GB" sz="2000" dirty="0">
              <a:solidFill>
                <a:schemeClr val="tx1"/>
              </a:solidFill>
              <a:latin typeface="Comic Sans MS" panose="030F0702030302020204" pitchFamily="66" charset="0"/>
            </a:endParaRPr>
          </a:p>
          <a:p>
            <a:endParaRPr lang="en-GB" sz="2000" dirty="0">
              <a:solidFill>
                <a:schemeClr val="tx1"/>
              </a:solidFill>
              <a:latin typeface="Comic Sans MS" panose="030F0702030302020204" pitchFamily="66" charset="0"/>
            </a:endParaRPr>
          </a:p>
          <a:p>
            <a:r>
              <a:rPr lang="en-GB" sz="2000" dirty="0">
                <a:solidFill>
                  <a:schemeClr val="tx1"/>
                </a:solidFill>
                <a:latin typeface="Comic Sans MS" panose="030F0702030302020204" pitchFamily="66" charset="0"/>
              </a:rPr>
              <a:t> </a:t>
            </a:r>
          </a:p>
        </p:txBody>
      </p:sp>
      <p:sp>
        <p:nvSpPr>
          <p:cNvPr id="3" name="Rectangle: Rounded Corners 2">
            <a:extLst>
              <a:ext uri="{FF2B5EF4-FFF2-40B4-BE49-F238E27FC236}">
                <a16:creationId xmlns:a16="http://schemas.microsoft.com/office/drawing/2014/main" id="{A8C542BB-A423-40BA-B618-73944CB2C2B1}"/>
              </a:ext>
            </a:extLst>
          </p:cNvPr>
          <p:cNvSpPr/>
          <p:nvPr/>
        </p:nvSpPr>
        <p:spPr>
          <a:xfrm>
            <a:off x="1093509" y="245097"/>
            <a:ext cx="10284644" cy="1329179"/>
          </a:xfrm>
          <a:prstGeom prst="roundRect">
            <a:avLst/>
          </a:prstGeom>
          <a:blipFill dpi="0" rotWithShape="1">
            <a:blip r:embed="rId7">
              <a:alphaModFix amt="39000"/>
              <a:extLst>
                <a:ext uri="{28A0092B-C50C-407E-A947-70E740481C1C}">
                  <a14:useLocalDpi xmlns:a14="http://schemas.microsoft.com/office/drawing/2010/main" val="0"/>
                </a:ext>
              </a:extLst>
            </a:blip>
            <a:srcRect/>
            <a:stretch>
              <a:fillRect/>
            </a:stretch>
          </a:blipFill>
          <a:ln>
            <a:solidFill>
              <a:schemeClr val="tx1"/>
            </a:solidFill>
          </a:ln>
          <a:effectLst>
            <a:glow rad="127000">
              <a:schemeClr val="tx1">
                <a:alpha val="0"/>
              </a:schemeClr>
            </a:glow>
            <a:outerShdw blurRad="50800" dist="50800" dir="5400000" algn="ctr" rotWithShape="0">
              <a:srgbClr val="000000">
                <a:alpha val="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omic Sans MS" panose="030F0702030302020204" pitchFamily="66" charset="0"/>
              </a:rPr>
              <a:t>Curriculum for Wales</a:t>
            </a:r>
          </a:p>
          <a:p>
            <a:pPr algn="ctr"/>
            <a:endParaRPr lang="en-GB" sz="2800" b="1" dirty="0">
              <a:solidFill>
                <a:schemeClr val="tx1"/>
              </a:solidFill>
              <a:latin typeface="Comic Sans MS" panose="030F0702030302020204" pitchFamily="66" charset="0"/>
            </a:endParaRPr>
          </a:p>
          <a:p>
            <a:pPr algn="ctr"/>
            <a:r>
              <a:rPr lang="en-GB" sz="2800" b="1" dirty="0">
                <a:solidFill>
                  <a:schemeClr val="tx1"/>
                </a:solidFill>
                <a:latin typeface="Comic Sans MS" panose="030F0702030302020204" pitchFamily="66" charset="0"/>
              </a:rPr>
              <a:t>Further Guidance &amp; Support</a:t>
            </a:r>
          </a:p>
        </p:txBody>
      </p:sp>
    </p:spTree>
    <p:extLst>
      <p:ext uri="{BB962C8B-B14F-4D97-AF65-F5344CB8AC3E}">
        <p14:creationId xmlns:p14="http://schemas.microsoft.com/office/powerpoint/2010/main" val="1697605353"/>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docProps/app.xml><?xml version="1.0" encoding="utf-8"?>
<Properties xmlns="http://schemas.openxmlformats.org/officeDocument/2006/extended-properties" xmlns:vt="http://schemas.openxmlformats.org/officeDocument/2006/docPropsVTypes">
  <Template>Retrospect</Template>
  <TotalTime>1300</TotalTime>
  <Words>2220</Words>
  <Application>Microsoft Office PowerPoint</Application>
  <PresentationFormat>Widescreen</PresentationFormat>
  <Paragraphs>210</Paragraphs>
  <Slides>15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Arial</vt:lpstr>
      <vt:lpstr>Calibri</vt:lpstr>
      <vt:lpstr>Calibri Light</vt:lpstr>
      <vt:lpstr>Comic Sans MS</vt:lpstr>
      <vt:lpstr>Symbol</vt:lpstr>
      <vt:lpstr>Times New Roman</vt:lpstr>
      <vt:lpstr>Retrospect</vt:lpstr>
      <vt:lpstr>Baden Powell Primary School</vt:lpstr>
      <vt:lpstr>Our Curriculum Vision To develop a high quality learning environment where all learners feel  happy and safe, and achieve their full potential.</vt:lpstr>
      <vt:lpstr>PowerPoint Presentation</vt:lpstr>
      <vt:lpstr>How have practitioners, learners, parents, carers and wider community been engaged to inform the curriculum development?</vt:lpstr>
      <vt:lpstr>Our school’s curriculum is everything a learner experiences in pursuit of the four purposes. It is not simply what we teach, but how we teach and crucially, why we teach it.</vt:lpstr>
      <vt:lpstr>How does the curriculum at Baden Powell meet the required elements of the Curriculum for Wales, starting with the four purposes?</vt:lpstr>
      <vt:lpstr>How is Baden Powell approaching learning progression and  what are our arrangements for assessment?</vt:lpstr>
      <vt:lpstr>How will the curriculum be kept under review, including the process for feedback and ongoing revision?</vt:lpstr>
      <vt:lpstr>PowerPoint Presentation</vt:lpstr>
      <vt:lpstr>PowerPoint Presentation</vt:lpstr>
      <vt:lpstr>Planning for Learning – Core Statements</vt:lpstr>
      <vt:lpstr>Planning for Learning – Themed Statements</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Baden Powell Primary School</dc:title>
  <dc:creator>C Gibbon (Baden Powell Primary School)</dc:creator>
  <cp:lastModifiedBy>C Gibbon (Baden Powell Primary School)</cp:lastModifiedBy>
  <cp:revision>89</cp:revision>
  <dcterms:created xsi:type="dcterms:W3CDTF">2022-06-22T18:39:47Z</dcterms:created>
  <dcterms:modified xsi:type="dcterms:W3CDTF">2022-07-09T19:01:47Z</dcterms:modified>
</cp:coreProperties>
</file>