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314" r:id="rId3"/>
    <p:sldId id="269" r:id="rId4"/>
    <p:sldId id="316" r:id="rId5"/>
    <p:sldId id="275" r:id="rId6"/>
    <p:sldId id="279" r:id="rId7"/>
    <p:sldId id="280" r:id="rId8"/>
    <p:sldId id="294" r:id="rId9"/>
    <p:sldId id="293" r:id="rId10"/>
    <p:sldId id="305" r:id="rId11"/>
    <p:sldId id="320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0B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9" autoAdjust="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140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CEA982-A1BE-47F7-8236-A754F315178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2991E-5190-4F91-95B6-82520841A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35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9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400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Need to be aware of the differences</a:t>
            </a:r>
            <a:r>
              <a:rPr lang="en-GB" baseline="0" dirty="0"/>
              <a:t> between Safeguarding &amp; Child Protection as potentially you will be investigating a complaint which needs to be referred for consideration as a Child Protection allegation.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15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list is</a:t>
            </a:r>
            <a:r>
              <a:rPr lang="en-GB" baseline="0" dirty="0"/>
              <a:t> not exhaustive but examples of what may be considered under the safeguarding umbrella.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161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note these are themes</a:t>
            </a:r>
            <a:r>
              <a:rPr lang="en-GB" baseline="0" dirty="0"/>
              <a:t> from inspections and not specific to your individual school. </a:t>
            </a:r>
          </a:p>
          <a:p>
            <a:r>
              <a:rPr lang="en-GB" baseline="0" dirty="0"/>
              <a:t>Should nay concerns have been identified please share at this point.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150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provides you the opportunity</a:t>
            </a:r>
            <a:r>
              <a:rPr lang="en-GB" baseline="0" dirty="0"/>
              <a:t> to explore any previous inspections, trends, themes or concerns you may need to share with the governing body.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767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02991E-5190-4F91-95B6-82520841A76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305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88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656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24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6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202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299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22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917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28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38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10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4270E-ABB9-6749-BA3D-571FF85842FC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F006B-862D-CE4D-A073-B0D51A62FBD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Powerpoint2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77479"/>
            <a:ext cx="9144000" cy="128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698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ms.org.uk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owerpoint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680"/>
            <a:ext cx="9144000" cy="69496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45237" y="1706252"/>
            <a:ext cx="3855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Safeguarding Presentation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Governors Update 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240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904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32495" y="311085"/>
            <a:ext cx="5458119" cy="81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856322" y="414780"/>
            <a:ext cx="5410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800" b="1" dirty="0"/>
              <a:t>OBJECTIVES</a:t>
            </a:r>
            <a:r>
              <a:rPr lang="en-GB" altLang="en-US" b="1" dirty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9047" y="1338606"/>
            <a:ext cx="8191893" cy="3841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defTabSz="9144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GB" altLang="en-US" sz="2800" dirty="0">
                <a:solidFill>
                  <a:srgbClr val="000000"/>
                </a:solidFill>
                <a:latin typeface="Arial" charset="0"/>
              </a:rPr>
              <a:t>Provide a basic overview of the Safeguarding Agenda for Schools and </a:t>
            </a:r>
            <a:r>
              <a:rPr lang="en-GB" altLang="en-US" sz="2800" dirty="0">
                <a:solidFill>
                  <a:srgbClr val="000000"/>
                </a:solidFill>
                <a:latin typeface="Calibri"/>
              </a:rPr>
              <a:t>where</a:t>
            </a:r>
            <a:r>
              <a:rPr lang="en-GB" altLang="en-US" sz="2800" dirty="0">
                <a:solidFill>
                  <a:srgbClr val="000000"/>
                </a:solidFill>
                <a:latin typeface="Arial" charset="0"/>
              </a:rPr>
              <a:t> Child Protection fits into it.</a:t>
            </a:r>
          </a:p>
          <a:p>
            <a:pPr marL="342900" lvl="0" indent="-342900" defTabSz="9144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GB" altLang="en-US" sz="2800" dirty="0">
                <a:solidFill>
                  <a:srgbClr val="000000"/>
                </a:solidFill>
                <a:latin typeface="Arial" charset="0"/>
              </a:rPr>
              <a:t>Explore your role of school governor and how that fits into this agenda. </a:t>
            </a:r>
          </a:p>
          <a:p>
            <a:pPr marL="342900" lvl="0" indent="-342900" defTabSz="9144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GB" altLang="en-US" sz="2800" dirty="0">
                <a:solidFill>
                  <a:srgbClr val="000000"/>
                </a:solidFill>
                <a:latin typeface="Arial" charset="0"/>
              </a:rPr>
              <a:t>Be clear about the main Legislation and Guidance underpinning safeguarding.</a:t>
            </a:r>
          </a:p>
          <a:p>
            <a:pPr marL="342900" lvl="0" indent="-342900" defTabSz="9144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GB" altLang="en-US" sz="2800" dirty="0">
                <a:solidFill>
                  <a:srgbClr val="000000"/>
                </a:solidFill>
                <a:latin typeface="Arial" charset="0"/>
              </a:rPr>
              <a:t>Provide you with the school context regarding Child Protection. </a:t>
            </a:r>
          </a:p>
        </p:txBody>
      </p:sp>
    </p:spTree>
    <p:extLst>
      <p:ext uri="{BB962C8B-B14F-4D97-AF65-F5344CB8AC3E}">
        <p14:creationId xmlns:p14="http://schemas.microsoft.com/office/powerpoint/2010/main" val="1668188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40264" y="339365"/>
            <a:ext cx="5731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2400" b="1" dirty="0"/>
              <a:t>What is the relation between child protection and safeguarding?</a:t>
            </a:r>
            <a:endParaRPr lang="en-GB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95926" y="1527142"/>
            <a:ext cx="8399282" cy="3695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spcBef>
                <a:spcPct val="20000"/>
              </a:spcBef>
            </a:pPr>
            <a:r>
              <a:rPr lang="en-GB" altLang="en-US" sz="3200" b="1">
                <a:solidFill>
                  <a:prstClr val="black"/>
                </a:solidFill>
                <a:latin typeface="Calibri"/>
              </a:rPr>
              <a:t>Safeguarding</a:t>
            </a:r>
            <a:r>
              <a:rPr lang="en-GB" altLang="en-US" sz="3200">
                <a:solidFill>
                  <a:prstClr val="black"/>
                </a:solidFill>
                <a:latin typeface="Calibri"/>
              </a:rPr>
              <a:t> means proactively seeking to involve the whole community in keeping children safe and promoting their welfare.</a:t>
            </a:r>
          </a:p>
          <a:p>
            <a:pPr lvl="0" defTabSz="914400">
              <a:spcBef>
                <a:spcPct val="20000"/>
              </a:spcBef>
            </a:pPr>
            <a:r>
              <a:rPr lang="en-GB" altLang="en-US" sz="3200" b="1">
                <a:solidFill>
                  <a:prstClr val="black"/>
                </a:solidFill>
                <a:latin typeface="Calibri"/>
              </a:rPr>
              <a:t>Child protection </a:t>
            </a:r>
            <a:r>
              <a:rPr lang="en-GB" altLang="en-US" sz="3200">
                <a:solidFill>
                  <a:prstClr val="black"/>
                </a:solidFill>
                <a:latin typeface="Calibri"/>
              </a:rPr>
              <a:t>is the process of protecting individual children identified as either suffering, or at risk of suffering significant harm as a result of abuse or neglect.</a:t>
            </a:r>
            <a:endParaRPr lang="en-GB" altLang="en-US" sz="3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8667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90408"/>
          </a:xfrm>
          <a:prstGeom prst="rect">
            <a:avLst/>
          </a:prstGeom>
        </p:spPr>
      </p:pic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3276600" y="2205038"/>
            <a:ext cx="2543175" cy="1524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Safeguarding</a:t>
            </a:r>
          </a:p>
        </p:txBody>
      </p:sp>
      <p:sp>
        <p:nvSpPr>
          <p:cNvPr id="8" name="Line 3"/>
          <p:cNvSpPr>
            <a:spLocks noChangeShapeType="1"/>
          </p:cNvSpPr>
          <p:nvPr/>
        </p:nvSpPr>
        <p:spPr bwMode="auto">
          <a:xfrm flipH="1" flipV="1">
            <a:off x="2051050" y="1628775"/>
            <a:ext cx="1008063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969963" y="1201738"/>
            <a:ext cx="22018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Anti Bullying Policies</a:t>
            </a:r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 flipV="1">
            <a:off x="4500563" y="1557338"/>
            <a:ext cx="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635375" y="1125538"/>
            <a:ext cx="17033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Child Protection</a:t>
            </a:r>
          </a:p>
        </p:txBody>
      </p:sp>
      <p:sp>
        <p:nvSpPr>
          <p:cNvPr id="12" name="Line 7"/>
          <p:cNvSpPr>
            <a:spLocks noChangeShapeType="1"/>
          </p:cNvSpPr>
          <p:nvPr/>
        </p:nvSpPr>
        <p:spPr bwMode="auto">
          <a:xfrm flipV="1">
            <a:off x="5795963" y="1773238"/>
            <a:ext cx="360362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227763" y="1125538"/>
            <a:ext cx="148113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Staff Conduct</a:t>
            </a:r>
          </a:p>
        </p:txBody>
      </p:sp>
      <p:sp>
        <p:nvSpPr>
          <p:cNvPr id="14" name="Line 9"/>
          <p:cNvSpPr>
            <a:spLocks noChangeShapeType="1"/>
          </p:cNvSpPr>
          <p:nvPr/>
        </p:nvSpPr>
        <p:spPr bwMode="auto">
          <a:xfrm flipV="1">
            <a:off x="6011863" y="2420938"/>
            <a:ext cx="86518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" name="Line 11"/>
          <p:cNvSpPr>
            <a:spLocks noChangeShapeType="1"/>
          </p:cNvSpPr>
          <p:nvPr/>
        </p:nvSpPr>
        <p:spPr bwMode="auto">
          <a:xfrm>
            <a:off x="6011863" y="3284538"/>
            <a:ext cx="10080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7092950" y="3284538"/>
            <a:ext cx="15113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Managing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Allegations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Against Staff</a:t>
            </a:r>
          </a:p>
        </p:txBody>
      </p:sp>
      <p:sp>
        <p:nvSpPr>
          <p:cNvPr id="17" name="Line 13"/>
          <p:cNvSpPr>
            <a:spLocks noChangeShapeType="1"/>
          </p:cNvSpPr>
          <p:nvPr/>
        </p:nvSpPr>
        <p:spPr bwMode="auto">
          <a:xfrm flipH="1" flipV="1">
            <a:off x="1692275" y="2636838"/>
            <a:ext cx="12954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317500" y="2205038"/>
            <a:ext cx="13017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Attendance</a:t>
            </a:r>
          </a:p>
        </p:txBody>
      </p:sp>
      <p:sp>
        <p:nvSpPr>
          <p:cNvPr id="19" name="Line 15"/>
          <p:cNvSpPr>
            <a:spLocks noChangeShapeType="1"/>
          </p:cNvSpPr>
          <p:nvPr/>
        </p:nvSpPr>
        <p:spPr bwMode="auto">
          <a:xfrm flipH="1">
            <a:off x="1908175" y="3284538"/>
            <a:ext cx="1150938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" name="Text Box 16"/>
          <p:cNvSpPr txBox="1">
            <a:spLocks noChangeArrowheads="1"/>
          </p:cNvSpPr>
          <p:nvPr/>
        </p:nvSpPr>
        <p:spPr bwMode="auto">
          <a:xfrm>
            <a:off x="384175" y="3429000"/>
            <a:ext cx="1447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Behaviour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Management</a:t>
            </a:r>
            <a:r>
              <a:rPr lang="en-GB" altLang="en-US" sz="1600">
                <a:latin typeface="Arial" charset="0"/>
              </a:rPr>
              <a:t> </a:t>
            </a:r>
          </a:p>
        </p:txBody>
      </p:sp>
      <p:sp>
        <p:nvSpPr>
          <p:cNvPr id="21" name="Line 17"/>
          <p:cNvSpPr>
            <a:spLocks noChangeShapeType="1"/>
          </p:cNvSpPr>
          <p:nvPr/>
        </p:nvSpPr>
        <p:spPr bwMode="auto">
          <a:xfrm flipH="1">
            <a:off x="2700338" y="3573463"/>
            <a:ext cx="719137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755650" y="4508500"/>
            <a:ext cx="18716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itchFamily="66" charset="0"/>
              </a:rPr>
              <a:t>Health and Safety</a:t>
            </a:r>
          </a:p>
        </p:txBody>
      </p:sp>
      <p:sp>
        <p:nvSpPr>
          <p:cNvPr id="23" name="Line 19"/>
          <p:cNvSpPr>
            <a:spLocks noChangeShapeType="1"/>
          </p:cNvSpPr>
          <p:nvPr/>
        </p:nvSpPr>
        <p:spPr bwMode="auto">
          <a:xfrm flipH="1">
            <a:off x="4067175" y="3500438"/>
            <a:ext cx="217488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4" name="Line 21"/>
          <p:cNvSpPr>
            <a:spLocks noChangeShapeType="1"/>
          </p:cNvSpPr>
          <p:nvPr/>
        </p:nvSpPr>
        <p:spPr bwMode="auto">
          <a:xfrm>
            <a:off x="4932363" y="3429000"/>
            <a:ext cx="576262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4140200" y="4797425"/>
            <a:ext cx="2754313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itchFamily="66" charset="0"/>
              </a:rPr>
              <a:t>Safe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itchFamily="66" charset="0"/>
              </a:rPr>
              <a:t> Recruitment and Selection</a:t>
            </a:r>
          </a:p>
        </p:txBody>
      </p:sp>
      <p:sp>
        <p:nvSpPr>
          <p:cNvPr id="26" name="Line 23"/>
          <p:cNvSpPr>
            <a:spLocks noChangeShapeType="1"/>
          </p:cNvSpPr>
          <p:nvPr/>
        </p:nvSpPr>
        <p:spPr bwMode="auto">
          <a:xfrm>
            <a:off x="5867400" y="3789363"/>
            <a:ext cx="720725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6659563" y="4581525"/>
            <a:ext cx="160972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itchFamily="66" charset="0"/>
              </a:rPr>
              <a:t>Building Design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6948488" y="2205038"/>
            <a:ext cx="11969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Curriculum</a:t>
            </a:r>
          </a:p>
        </p:txBody>
      </p:sp>
      <p:sp>
        <p:nvSpPr>
          <p:cNvPr id="29" name="Line 26"/>
          <p:cNvSpPr>
            <a:spLocks noChangeShapeType="1"/>
          </p:cNvSpPr>
          <p:nvPr/>
        </p:nvSpPr>
        <p:spPr bwMode="auto">
          <a:xfrm flipH="1" flipV="1">
            <a:off x="1331913" y="2997200"/>
            <a:ext cx="165735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0" name="Text Box 27"/>
          <p:cNvSpPr txBox="1">
            <a:spLocks noChangeArrowheads="1"/>
          </p:cNvSpPr>
          <p:nvPr/>
        </p:nvSpPr>
        <p:spPr bwMode="auto">
          <a:xfrm>
            <a:off x="179388" y="2852738"/>
            <a:ext cx="1114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>
                <a:latin typeface="Comic Sans MS" pitchFamily="66" charset="0"/>
              </a:rPr>
              <a:t>E-Safety</a:t>
            </a:r>
          </a:p>
        </p:txBody>
      </p:sp>
      <p:sp>
        <p:nvSpPr>
          <p:cNvPr id="31" name="Text Box 24"/>
          <p:cNvSpPr txBox="1">
            <a:spLocks noChangeArrowheads="1"/>
          </p:cNvSpPr>
          <p:nvPr/>
        </p:nvSpPr>
        <p:spPr bwMode="auto">
          <a:xfrm>
            <a:off x="3004459" y="4699001"/>
            <a:ext cx="16097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latin typeface="Comic Sans MS" pitchFamily="66" charset="0"/>
              </a:rPr>
              <a:t>Whistle blowing</a:t>
            </a:r>
          </a:p>
        </p:txBody>
      </p:sp>
    </p:spTree>
    <p:extLst>
      <p:ext uri="{BB962C8B-B14F-4D97-AF65-F5344CB8AC3E}">
        <p14:creationId xmlns:p14="http://schemas.microsoft.com/office/powerpoint/2010/main" val="3818689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4594" y="301658"/>
            <a:ext cx="62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/>
            <a:r>
              <a:rPr lang="en-GB" altLang="en-US" sz="4000" b="1"/>
              <a:t>Duty To Refer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1420813"/>
            <a:ext cx="7326313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493838" y="5229225"/>
            <a:ext cx="66024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000000"/>
                </a:solidFill>
                <a:latin typeface="Calibri" pitchFamily="34" charset="0"/>
              </a:rPr>
              <a:t>All Wales Child Protection Procedures 2008</a:t>
            </a:r>
          </a:p>
        </p:txBody>
      </p:sp>
    </p:spTree>
    <p:extLst>
      <p:ext uri="{BB962C8B-B14F-4D97-AF65-F5344CB8AC3E}">
        <p14:creationId xmlns:p14="http://schemas.microsoft.com/office/powerpoint/2010/main" val="241010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4594" y="301658"/>
            <a:ext cx="62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defRPr/>
            </a:pPr>
            <a:br>
              <a:rPr lang="en-GB" altLang="en-US" sz="2400" dirty="0">
                <a:solidFill>
                  <a:srgbClr val="000000"/>
                </a:solidFill>
                <a:ea typeface="+mn-ea"/>
                <a:cs typeface="+mn-cs"/>
              </a:rPr>
            </a:br>
            <a:br>
              <a:rPr lang="en-GB" altLang="en-US" sz="2400" dirty="0">
                <a:solidFill>
                  <a:srgbClr val="000000"/>
                </a:solidFill>
                <a:ea typeface="+mn-ea"/>
                <a:cs typeface="+mn-cs"/>
              </a:rPr>
            </a:br>
            <a:r>
              <a:rPr lang="en-GB" altLang="en-US" sz="2800" b="1" dirty="0">
                <a:solidFill>
                  <a:srgbClr val="000000"/>
                </a:solidFill>
                <a:ea typeface="+mn-ea"/>
                <a:cs typeface="+mn-cs"/>
              </a:rPr>
              <a:t>Child Protection is a collective responsibility </a:t>
            </a:r>
            <a:br>
              <a:rPr lang="en-GB" altLang="en-US" sz="2000" dirty="0">
                <a:solidFill>
                  <a:srgbClr val="000000"/>
                </a:solidFill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  <a:defRPr/>
            </a:pPr>
            <a:endParaRPr lang="en-GB" altLang="en-US" sz="2000" dirty="0"/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School Child Protection Policy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Wales Safeguarding procedures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Working Together Under the 2004 Act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Keeping learners safe WG 158/2015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Disciplinary and dismissal procedures for school staff  WG 002/2013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Safeguarding Children in Education: handling allegations of abuse against teachers and other staff WG 009/2014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Records Management Toolkit for schools </a:t>
            </a:r>
            <a:r>
              <a:rPr lang="en-GB" altLang="en-US" sz="2000" dirty="0">
                <a:hlinkClick r:id="rId3"/>
              </a:rPr>
              <a:t>www.irms.org.uk</a:t>
            </a:r>
            <a:r>
              <a:rPr lang="en-GB" altLang="en-US" sz="2000" dirty="0"/>
              <a:t> 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2000" dirty="0"/>
              <a:t>Educational Records, school reports and the Common Transfer System – the keeping, disposal, disclosure and transfer of pupil information Circular No 18/2006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lang="en-GB" altLang="en-US" sz="2000" dirty="0"/>
          </a:p>
          <a:p>
            <a:pPr marL="457200" lvl="1" indent="0"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94190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4594" y="301658"/>
            <a:ext cx="62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sz="1600" b="1">
                <a:solidFill>
                  <a:srgbClr val="000000"/>
                </a:solidFill>
                <a:latin typeface="Arial" charset="0"/>
              </a:rPr>
              <a:t>Legal Responsibilities under Section 175</a:t>
            </a:r>
            <a:br>
              <a:rPr lang="en-GB" altLang="en-US" sz="1600" b="1">
                <a:solidFill>
                  <a:srgbClr val="000000"/>
                </a:solidFill>
                <a:latin typeface="Arial" charset="0"/>
              </a:rPr>
            </a:br>
            <a:r>
              <a:rPr lang="en-GB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GB" altLang="en-US" sz="1600" i="1">
                <a:solidFill>
                  <a:srgbClr val="000000"/>
                </a:solidFill>
                <a:latin typeface="Arial" charset="0"/>
              </a:rPr>
              <a:t>“</a:t>
            </a:r>
            <a:r>
              <a:rPr lang="en-GB" altLang="en-US" sz="1600">
                <a:solidFill>
                  <a:srgbClr val="000000"/>
                </a:solidFill>
                <a:latin typeface="Arial" charset="0"/>
              </a:rPr>
              <a:t>The governing body of a maintained school shall make arrangements for ensuring that their functions relating to the conduct of the school are exercised with a view to </a:t>
            </a:r>
            <a:r>
              <a:rPr lang="en-GB" altLang="en-US" sz="1600" b="1">
                <a:solidFill>
                  <a:srgbClr val="000000"/>
                </a:solidFill>
                <a:latin typeface="Arial" charset="0"/>
              </a:rPr>
              <a:t>safeguarding </a:t>
            </a:r>
            <a:r>
              <a:rPr lang="en-GB" altLang="en-US" sz="1600">
                <a:solidFill>
                  <a:srgbClr val="000000"/>
                </a:solidFill>
                <a:latin typeface="Arial" charset="0"/>
              </a:rPr>
              <a:t>and </a:t>
            </a:r>
            <a:r>
              <a:rPr lang="en-GB" altLang="en-US" sz="1600" b="1">
                <a:solidFill>
                  <a:srgbClr val="000000"/>
                </a:solidFill>
                <a:latin typeface="Arial" charset="0"/>
              </a:rPr>
              <a:t>promoting</a:t>
            </a:r>
            <a:r>
              <a:rPr lang="en-GB" altLang="en-US" sz="1600">
                <a:solidFill>
                  <a:srgbClr val="000000"/>
                </a:solidFill>
                <a:latin typeface="Arial" charset="0"/>
              </a:rPr>
              <a:t> the welfare of children who are pupils at the school”. </a:t>
            </a:r>
            <a:br>
              <a:rPr lang="en-GB" altLang="en-US" sz="1600">
                <a:solidFill>
                  <a:srgbClr val="000000"/>
                </a:solidFill>
                <a:latin typeface="Arial" charset="0"/>
              </a:rPr>
            </a:br>
            <a:r>
              <a:rPr lang="en-GB" altLang="en-US" sz="1600" b="1">
                <a:solidFill>
                  <a:srgbClr val="000000"/>
                </a:solidFill>
                <a:latin typeface="Arial" charset="0"/>
              </a:rPr>
              <a:t>Governors should :</a:t>
            </a:r>
            <a:endParaRPr lang="en-GB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Ensure safe recruitment of staff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Ensure </a:t>
            </a:r>
            <a:r>
              <a:rPr lang="en-GB" altLang="en-US" sz="1800" u="sng">
                <a:solidFill>
                  <a:srgbClr val="000000"/>
                </a:solidFill>
                <a:latin typeface="Arial" charset="0"/>
              </a:rPr>
              <a:t>all</a:t>
            </a:r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 staff and volunteers have Safeguarding/Child protection training at the appropriate level and kept up to date by refresher training 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Give clear guidance to temporary staff and volunteers on the organisation’s arrangements for child protection and their responsibilities LEAFLET. 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Ensure the school has an active and effective child protection policy and procedures</a:t>
            </a:r>
            <a:r>
              <a:rPr lang="en-GB" altLang="en-US" sz="160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Make available to parents or carers on request 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Ensure that any policies and procedures are reviewed at least annually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Ensure that school has a senior member of school staff is designated to take responsibility for child protection issues and has a deputy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Ensure the designated teacher receives appropriate training</a:t>
            </a:r>
          </a:p>
          <a:p>
            <a:r>
              <a:rPr lang="en-GB" altLang="en-US" sz="1800">
                <a:solidFill>
                  <a:srgbClr val="000000"/>
                </a:solidFill>
                <a:latin typeface="Arial" charset="0"/>
              </a:rPr>
              <a:t>Safeguarding to be an agenda item for GB meetings</a:t>
            </a: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 sz="1800">
              <a:solidFill>
                <a:srgbClr val="000000"/>
              </a:solidFill>
              <a:latin typeface="Arial" charset="0"/>
            </a:endParaRPr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0287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4594" y="301658"/>
            <a:ext cx="62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/>
              <a:t>Estyn Inspection – judging safeguarding 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en-GB" sz="2800" dirty="0"/>
              <a:t>Causes for concern:</a:t>
            </a:r>
          </a:p>
          <a:p>
            <a:pPr>
              <a:defRPr/>
            </a:pPr>
            <a:r>
              <a:rPr lang="en-GB" sz="2400" dirty="0"/>
              <a:t>staff are unclear about their responsibilities </a:t>
            </a:r>
          </a:p>
          <a:p>
            <a:pPr>
              <a:defRPr/>
            </a:pPr>
            <a:r>
              <a:rPr lang="en-GB" sz="2400" dirty="0"/>
              <a:t>poor approaches to safe recruitment (e.g. missing references and DBS checks)</a:t>
            </a:r>
          </a:p>
          <a:p>
            <a:pPr>
              <a:defRPr/>
            </a:pPr>
            <a:r>
              <a:rPr lang="en-GB" sz="2400" dirty="0"/>
              <a:t>Inconsistent approaches to reporting child protection/safeguarding concerns</a:t>
            </a:r>
          </a:p>
          <a:p>
            <a:pPr>
              <a:defRPr/>
            </a:pPr>
            <a:r>
              <a:rPr lang="en-GB" sz="2400" dirty="0"/>
              <a:t>Not dealing with bullying effectively</a:t>
            </a:r>
          </a:p>
          <a:p>
            <a:pPr>
              <a:defRPr/>
            </a:pPr>
            <a:r>
              <a:rPr lang="en-GB" sz="2400" dirty="0"/>
              <a:t>Not developing awareness about online safety</a:t>
            </a:r>
          </a:p>
          <a:p>
            <a:pPr>
              <a:defRPr/>
            </a:pPr>
            <a:r>
              <a:rPr lang="en-GB" sz="2400" dirty="0"/>
              <a:t>Inadequate arrangements for pupils with medical conditions </a:t>
            </a:r>
          </a:p>
          <a:p>
            <a:pPr marL="0" indent="0">
              <a:buFontTx/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180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4594" y="301658"/>
            <a:ext cx="62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/>
              <a:t>Estyn Inspection – what will they inspect?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GB" altLang="en-US" dirty="0"/>
              <a:t>Policies and procedures</a:t>
            </a:r>
          </a:p>
          <a:p>
            <a:r>
              <a:rPr lang="en-GB" altLang="en-US" dirty="0"/>
              <a:t>Evidence from the self evaluation form</a:t>
            </a:r>
          </a:p>
          <a:p>
            <a:r>
              <a:rPr lang="en-GB" altLang="en-US" dirty="0"/>
              <a:t>DBS records</a:t>
            </a:r>
          </a:p>
          <a:p>
            <a:r>
              <a:rPr lang="en-GB" altLang="en-US" dirty="0"/>
              <a:t>Child protection training records </a:t>
            </a:r>
          </a:p>
          <a:p>
            <a:r>
              <a:rPr lang="en-GB" altLang="en-US" dirty="0"/>
              <a:t>School security </a:t>
            </a:r>
          </a:p>
          <a:p>
            <a:r>
              <a:rPr lang="en-GB" altLang="en-US" dirty="0"/>
              <a:t>Talk to pupils/voice of the child</a:t>
            </a:r>
          </a:p>
          <a:p>
            <a:r>
              <a:rPr lang="en-GB" altLang="en-US" dirty="0"/>
              <a:t>Records of physical interventions </a:t>
            </a:r>
          </a:p>
        </p:txBody>
      </p:sp>
    </p:spTree>
    <p:extLst>
      <p:ext uri="{BB962C8B-B14F-4D97-AF65-F5344CB8AC3E}">
        <p14:creationId xmlns:p14="http://schemas.microsoft.com/office/powerpoint/2010/main" val="1880006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"/>
            <a:ext cx="9144000" cy="55904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04594" y="301658"/>
            <a:ext cx="6297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altLang="en-US" b="1"/>
              <a:t>Prevent 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GB" altLang="en-US" sz="2400"/>
              <a:t>The Counter-Terrorism and Security Act 2015 includes a new duty on schools and colleges to “have due regard, in the exercise of their functions, to prevent people from being drawn into terrorism”</a:t>
            </a:r>
          </a:p>
          <a:p>
            <a:r>
              <a:rPr lang="en-GB" altLang="en-US" sz="2400"/>
              <a:t>Respect and Resilience (196.2016) provides supplementary guidance, plus a self-assessment tool which will ensure that schools in Wales are able to meet the legal requirements of the Counter-Terrorism and Security Act 2015. The guidance is non-age specific, covering the Foundation Phase, primary and secondary stages and provides clear, practical advice.</a:t>
            </a:r>
          </a:p>
          <a:p>
            <a:endParaRPr lang="en-GB" altLang="en-US"/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045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551"/>
            <a:ext cx="9144000" cy="5349796"/>
          </a:xfrm>
          <a:prstGeom prst="rect">
            <a:avLst/>
          </a:prstGeom>
        </p:spPr>
      </p:pic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1835150" y="561975"/>
            <a:ext cx="5257800" cy="88582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4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Jade Harrison</a:t>
            </a:r>
          </a:p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Operational Manager - Strategic Improvement and Strategy</a:t>
            </a:r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328432" y="2164702"/>
            <a:ext cx="3725093" cy="927290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Lynda Gallagher 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Team Manager – Education Safeguarding Team &amp; Local Authority Designated Officer LADO 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" name="Text Box 1"/>
          <p:cNvSpPr txBox="1">
            <a:spLocks noChangeArrowheads="1"/>
          </p:cNvSpPr>
          <p:nvPr/>
        </p:nvSpPr>
        <p:spPr bwMode="auto">
          <a:xfrm>
            <a:off x="205885" y="3380062"/>
            <a:ext cx="2488154" cy="710360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Jo Bowman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Education Safeguarding Officer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  <a:p>
            <a:pPr algn="ctr" eaLnBrk="1"/>
            <a:endParaRPr lang="en-US" altLang="en-US" sz="1400" dirty="0">
              <a:solidFill>
                <a:srgbClr val="000000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8" name="Text Box 1"/>
          <p:cNvSpPr txBox="1">
            <a:spLocks noChangeArrowheads="1"/>
          </p:cNvSpPr>
          <p:nvPr/>
        </p:nvSpPr>
        <p:spPr bwMode="auto">
          <a:xfrm>
            <a:off x="5005633" y="2164702"/>
            <a:ext cx="3936542" cy="780068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Matt Osbourne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Service Manager 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Text Box 1"/>
          <p:cNvSpPr txBox="1">
            <a:spLocks noChangeArrowheads="1"/>
          </p:cNvSpPr>
          <p:nvPr/>
        </p:nvSpPr>
        <p:spPr bwMode="auto">
          <a:xfrm>
            <a:off x="3336586" y="3382597"/>
            <a:ext cx="2659361" cy="707826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Nikki Loukisas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Education Safeguarding Officer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  <a:p>
            <a:pPr algn="ctr" eaLnBrk="1"/>
            <a:endParaRPr lang="en-US" altLang="en-US" sz="1400" dirty="0">
              <a:solidFill>
                <a:srgbClr val="000000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36587" y="4435224"/>
            <a:ext cx="2659362" cy="52322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Harriet Mowbray</a:t>
            </a:r>
          </a:p>
          <a:p>
            <a:pPr algn="ctr"/>
            <a:r>
              <a:rPr lang="en-GB" sz="1400" dirty="0"/>
              <a:t>Business Support</a:t>
            </a:r>
          </a:p>
        </p:txBody>
      </p:sp>
      <p:sp>
        <p:nvSpPr>
          <p:cNvPr id="11" name="Text Box 1"/>
          <p:cNvSpPr txBox="1">
            <a:spLocks noChangeArrowheads="1"/>
          </p:cNvSpPr>
          <p:nvPr/>
        </p:nvSpPr>
        <p:spPr bwMode="auto">
          <a:xfrm>
            <a:off x="6359799" y="3374999"/>
            <a:ext cx="2659362" cy="71542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Kate Willington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Education Safeguarding Officer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  <a:p>
            <a:pPr algn="ctr" eaLnBrk="1"/>
            <a:endParaRPr lang="en-US" altLang="en-US" sz="1400" dirty="0">
              <a:solidFill>
                <a:srgbClr val="000000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12" name="Text Box 1"/>
          <p:cNvSpPr txBox="1">
            <a:spLocks noChangeArrowheads="1"/>
          </p:cNvSpPr>
          <p:nvPr/>
        </p:nvSpPr>
        <p:spPr bwMode="auto">
          <a:xfrm>
            <a:off x="218352" y="4435224"/>
            <a:ext cx="2475687" cy="674104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Alexis Morley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Education Safeguarding Officer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  <a:p>
            <a:pPr algn="ctr" eaLnBrk="1"/>
            <a:endParaRPr lang="en-US" altLang="en-US" sz="1400" dirty="0">
              <a:solidFill>
                <a:srgbClr val="000000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13" name="Text Box 1"/>
          <p:cNvSpPr txBox="1">
            <a:spLocks noChangeArrowheads="1"/>
          </p:cNvSpPr>
          <p:nvPr/>
        </p:nvSpPr>
        <p:spPr bwMode="auto">
          <a:xfrm>
            <a:off x="6359799" y="4306988"/>
            <a:ext cx="2659362" cy="651456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Amy Powell</a:t>
            </a:r>
          </a:p>
          <a:p>
            <a:pPr algn="ctr" eaLnBrk="1"/>
            <a:r>
              <a:rPr lang="en-US" altLang="en-US" sz="1400" dirty="0">
                <a:solidFill>
                  <a:srgbClr val="000000"/>
                </a:solidFill>
                <a:ea typeface="Calibri" pitchFamily="34" charset="0"/>
                <a:cs typeface="Arial" charset="0"/>
              </a:rPr>
              <a:t>Education Safeguarding Officer</a:t>
            </a:r>
            <a:endParaRPr lang="en-US" altLang="en-US" sz="1400" dirty="0">
              <a:solidFill>
                <a:srgbClr val="000000"/>
              </a:solidFill>
              <a:cs typeface="Arial" charset="0"/>
            </a:endParaRPr>
          </a:p>
          <a:p>
            <a:pPr algn="ctr" eaLnBrk="1"/>
            <a:endParaRPr lang="en-US" altLang="en-US" sz="1400" dirty="0">
              <a:solidFill>
                <a:srgbClr val="000000"/>
              </a:solidFill>
              <a:ea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224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772</Words>
  <Application>Microsoft Office PowerPoint</Application>
  <PresentationFormat>On-screen Show (4:3)</PresentationFormat>
  <Paragraphs>106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Duty To Refer</vt:lpstr>
      <vt:lpstr>  Child Protection is a collective responsibility  </vt:lpstr>
      <vt:lpstr>Legal Responsibilities under Section 175  “The governing body of a maintained school shall make arrangements for ensuring that their functions relating to the conduct of the school are exercised with a view to safeguarding and promoting the welfare of children who are pupils at the school”.  Governors should :</vt:lpstr>
      <vt:lpstr>Estyn Inspection – judging safeguarding </vt:lpstr>
      <vt:lpstr>Estyn Inspection – what will they inspect?</vt:lpstr>
      <vt:lpstr>Prevent </vt:lpstr>
      <vt:lpstr>PowerPoint Presentation</vt:lpstr>
    </vt:vector>
  </TitlesOfParts>
  <Company>Cardiff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Skidmore</dc:creator>
  <cp:lastModifiedBy>C Gibbon (Baden Powell Primary School)</cp:lastModifiedBy>
  <cp:revision>71</cp:revision>
  <dcterms:created xsi:type="dcterms:W3CDTF">2017-11-08T11:22:54Z</dcterms:created>
  <dcterms:modified xsi:type="dcterms:W3CDTF">2021-10-07T15:22:57Z</dcterms:modified>
</cp:coreProperties>
</file>